
<file path=[Content_Types].xml><?xml version="1.0" encoding="utf-8"?>
<Types xmlns="http://schemas.openxmlformats.org/package/2006/content-types">
  <Override PartName="/ppt/slides/slide1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customXml/itemProps1.xml" ContentType="application/vnd.openxmlformats-officedocument.customXmlProperties+xml"/>
  <Override PartName="/ppt/slideLayouts/slideLayout9.xml" ContentType="application/vnd.openxmlformats-officedocument.presentationml.slideLayout+xml"/>
  <Override PartName="/ppt/slides/slide5.xml" ContentType="application/vnd.openxmlformats-officedocument.presentationml.slide+xml"/>
  <Override PartName="/ppt/slideLayouts/slideLayout11.xml" ContentType="application/vnd.openxmlformats-officedocument.presentationml.slideLayout+xml"/>
  <Override PartName="/ppt/tags/tag5.xml" ContentType="application/vnd.openxmlformats-officedocument.presentationml.tags+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15.xml" ContentType="application/vnd.openxmlformats-officedocument.presentationml.slide+xml"/>
  <Override PartName="/customXml/itemProps2.xml" ContentType="application/vnd.openxmlformats-officedocument.customXmlProperties+xml"/>
  <Override PartName="/ppt/slideLayouts/slideLayout12.xml" ContentType="application/vnd.openxmlformats-officedocument.presentationml.slideLayout+xml"/>
  <Override PartName="/ppt/slides/slide6.xml" ContentType="application/vnd.openxmlformats-officedocument.presentationml.slide+xml"/>
  <Override PartName="/ppt/notesSlides/notesSlide1.xml" ContentType="application/vnd.openxmlformats-officedocument.presentationml.notes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tags/tag2.xml" ContentType="application/vnd.openxmlformats-officedocument.presentationml.tags+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16.xml" ContentType="application/vnd.openxmlformats-officedocument.presentationml.slide+xml"/>
  <Override PartName="/customXml/itemProps3.xml" ContentType="application/vnd.openxmlformats-officedocument.customXmlProperties+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tags/tag3.xml" ContentType="application/vnd.openxmlformats-officedocument.presentationml.tags+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tags/tag4.xml" ContentType="application/vnd.openxmlformats-officedocument.presentationml.tags+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removePersonalInfoOnSave="1" saveSubsetFonts="1">
  <p:sldMasterIdLst>
    <p:sldMasterId id="2147483648" r:id="rId4"/>
  </p:sldMasterIdLst>
  <p:notesMasterIdLst>
    <p:notesMasterId r:id="rId30"/>
  </p:notesMasterIdLst>
  <p:handoutMasterIdLst>
    <p:handoutMasterId r:id="rId31"/>
  </p:handoutMasterIdLst>
  <p:sldIdLst>
    <p:sldId id="259" r:id="rId5"/>
    <p:sldId id="370" r:id="rId6"/>
    <p:sldId id="339" r:id="rId7"/>
    <p:sldId id="261" r:id="rId8"/>
    <p:sldId id="362" r:id="rId9"/>
    <p:sldId id="363" r:id="rId10"/>
    <p:sldId id="365" r:id="rId11"/>
    <p:sldId id="364" r:id="rId12"/>
    <p:sldId id="366" r:id="rId13"/>
    <p:sldId id="367" r:id="rId14"/>
    <p:sldId id="349" r:id="rId15"/>
    <p:sldId id="371" r:id="rId16"/>
    <p:sldId id="313" r:id="rId17"/>
    <p:sldId id="369" r:id="rId18"/>
    <p:sldId id="368" r:id="rId19"/>
    <p:sldId id="334" r:id="rId20"/>
    <p:sldId id="353" r:id="rId21"/>
    <p:sldId id="354" r:id="rId22"/>
    <p:sldId id="355" r:id="rId23"/>
    <p:sldId id="357" r:id="rId24"/>
    <p:sldId id="358" r:id="rId25"/>
    <p:sldId id="359" r:id="rId26"/>
    <p:sldId id="361" r:id="rId27"/>
    <p:sldId id="360" r:id="rId28"/>
    <p:sldId id="373" r:id="rId29"/>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p14:section name="Default Section" id="{779CC93D-E52E-4D84-901B-11D7331DD495}">
          <p14:sldIdLst>
            <p14:sldId id="259"/>
            <p14:sldId id="370"/>
          </p14:sldIdLst>
        </p14:section>
        <p14:section name="Overview and Objectives" id="{ABA716BF-3A5C-4ADB-94C9-CFEF84EBA240}">
          <p14:sldIdLst>
            <p14:sldId id="339"/>
            <p14:sldId id="261"/>
            <p14:sldId id="362"/>
            <p14:sldId id="363"/>
            <p14:sldId id="365"/>
            <p14:sldId id="364"/>
            <p14:sldId id="366"/>
            <p14:sldId id="367"/>
            <p14:sldId id="349"/>
            <p14:sldId id="371"/>
            <p14:sldId id="313"/>
            <p14:sldId id="369"/>
            <p14:sldId id="368"/>
            <p14:sldId id="334"/>
            <p14:sldId id="353"/>
            <p14:sldId id="354"/>
            <p14:sldId id="355"/>
            <p14:sldId id="357"/>
            <p14:sldId id="358"/>
            <p14:sldId id="359"/>
            <p14:sldId id="361"/>
            <p14:sldId id="360"/>
            <p14:sldId id="352"/>
          </p14:sldIdLst>
        </p14:section>
        <p14:section name="Topic 1" id="{6D9936A3-3945-4757-BC8B-B5C252D8E036}">
          <p14:sldIdLst/>
        </p14:section>
        <p14:section name="Sample Slides for Visuals" id="{BAB3A466-96C9-4230-9978-795378D75699}">
          <p14:sldIdLst/>
        </p14:section>
        <p14:section name="Case Study" id="{8C0305C9-B152-4FBA-A789-FE1976D53990}">
          <p14:sldIdLst/>
        </p14:section>
        <p14:section name="Conclusion and Summary" id="{790CEF5B-569A-4C2F-BED5-750B08C0E5AD}">
          <p14:sldIdLst/>
        </p14:section>
        <p14:section name="Appendix" id="{3F78B471-41DA-46F2-A8E4-97E471896AB3}">
          <p14:sldIdLst/>
        </p14:section>
      </p14:section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prstClr val="red"/>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Lst>
  </p:showPr>
  <p:clrMru>
    <a:srgbClr val="003300"/>
    <a:srgbClr val="009ED6"/>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6"/>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3014" autoAdjust="0"/>
    <p:restoredTop sz="97534" autoAdjust="0"/>
  </p:normalViewPr>
  <p:slideViewPr>
    <p:cSldViewPr>
      <p:cViewPr>
        <p:scale>
          <a:sx n="100" d="100"/>
          <a:sy n="100" d="100"/>
        </p:scale>
        <p:origin x="-696" y="-984"/>
      </p:cViewPr>
      <p:guideLst>
        <p:guide orient="horz" pos="2160"/>
        <p:guide pos="2880"/>
      </p:guideLst>
    </p:cSldViewPr>
  </p:slideViewPr>
  <p:outlineViewPr>
    <p:cViewPr>
      <p:scale>
        <a:sx n="33" d="100"/>
        <a:sy n="33" d="100"/>
      </p:scale>
      <p:origin x="0" y="55728"/>
    </p:cViewPr>
  </p:outlineViewPr>
  <p:notesTextViewPr>
    <p:cViewPr>
      <p:scale>
        <a:sx n="100" d="100"/>
        <a:sy n="100" d="100"/>
      </p:scale>
      <p:origin x="0" y="0"/>
    </p:cViewPr>
  </p:notesTextViewPr>
  <p:sorterViewPr>
    <p:cViewPr>
      <p:scale>
        <a:sx n="154" d="100"/>
        <a:sy n="154" d="100"/>
      </p:scale>
      <p:origin x="0" y="0"/>
    </p:cViewPr>
  </p:sorterViewPr>
  <p:notesViewPr>
    <p:cSldViewPr>
      <p:cViewPr varScale="1">
        <p:scale>
          <a:sx n="70" d="100"/>
          <a:sy n="70" d="100"/>
        </p:scale>
        <p:origin x="-2766" y="-102"/>
      </p:cViewPr>
      <p:guideLst>
        <p:guide orient="horz" pos="2909"/>
        <p:guide pos="2208"/>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1" Type="http://schemas.openxmlformats.org/officeDocument/2006/relationships/slide" Target="slides/slide17.xml"/><Relationship Id="rId22" Type="http://schemas.openxmlformats.org/officeDocument/2006/relationships/slide" Target="slides/slide18.xml"/><Relationship Id="rId23" Type="http://schemas.openxmlformats.org/officeDocument/2006/relationships/slide" Target="slides/slide19.xml"/><Relationship Id="rId24" Type="http://schemas.openxmlformats.org/officeDocument/2006/relationships/slide" Target="slides/slide20.xml"/><Relationship Id="rId25" Type="http://schemas.openxmlformats.org/officeDocument/2006/relationships/slide" Target="slides/slide21.xml"/><Relationship Id="rId26" Type="http://schemas.openxmlformats.org/officeDocument/2006/relationships/slide" Target="slides/slide22.xml"/><Relationship Id="rId27" Type="http://schemas.openxmlformats.org/officeDocument/2006/relationships/slide" Target="slides/slide23.xml"/><Relationship Id="rId28" Type="http://schemas.openxmlformats.org/officeDocument/2006/relationships/slide" Target="slides/slide24.xml"/><Relationship Id="rId29" Type="http://schemas.openxmlformats.org/officeDocument/2006/relationships/slide" Target="slides/slide25.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30" Type="http://schemas.openxmlformats.org/officeDocument/2006/relationships/notesMaster" Target="notesMasters/notesMaster1.xml"/><Relationship Id="rId31" Type="http://schemas.openxmlformats.org/officeDocument/2006/relationships/handoutMaster" Target="handoutMasters/handoutMaster1.xml"/><Relationship Id="rId32" Type="http://schemas.openxmlformats.org/officeDocument/2006/relationships/printerSettings" Target="printerSettings/printerSettings1.bin"/><Relationship Id="rId9" Type="http://schemas.openxmlformats.org/officeDocument/2006/relationships/slide" Target="slides/slide5.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1804"/>
          </a:xfrm>
          <a:prstGeom prst="rect">
            <a:avLst/>
          </a:prstGeom>
        </p:spPr>
        <p:txBody>
          <a:bodyPr vert="horz" lIns="92830" tIns="46415" rIns="92830" bIns="46415" rtlCol="0"/>
          <a:lstStyle>
            <a:lvl1pPr algn="r">
              <a:defRPr sz="1200"/>
            </a:lvl1pPr>
          </a:lstStyle>
          <a:p>
            <a:fld id="{D83FDC75-7F73-4A4A-A77C-09AADF00E0EA}" type="datetimeFigureOut">
              <a:rPr lang="en-US" smtClean="0"/>
              <a:pPr/>
              <a:t>5/5/14</a:t>
            </a:fld>
            <a:endParaRPr lang="en-US" dirty="0"/>
          </a:p>
        </p:txBody>
      </p:sp>
      <p:sp>
        <p:nvSpPr>
          <p:cNvPr id="4" name="Footer Placeholder 3"/>
          <p:cNvSpPr>
            <a:spLocks noGrp="1"/>
          </p:cNvSpPr>
          <p:nvPr>
            <p:ph type="ftr" sz="quarter" idx="2"/>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772668"/>
            <a:ext cx="3037840" cy="461804"/>
          </a:xfrm>
          <a:prstGeom prst="rect">
            <a:avLst/>
          </a:prstGeom>
        </p:spPr>
        <p:txBody>
          <a:bodyPr vert="horz" lIns="92830" tIns="46415" rIns="92830" bIns="46415" rtlCol="0" anchor="b"/>
          <a:lstStyle>
            <a:lvl1pPr algn="r">
              <a:defRPr sz="1200"/>
            </a:lvl1pPr>
          </a:lstStyle>
          <a:p>
            <a:fld id="{459226BF-1F13-42D3-80DC-373E7ADD1EBC}"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948700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48AEF76B-3757-4A0B-AF93-28494465C1DD}" type="datetimeFigureOut">
              <a:rPr lang="en-US" smtClean="0"/>
              <a:pPr/>
              <a:t>5/5/14</a:t>
            </a:fld>
            <a:endParaRPr lang="en-US" dirty="0"/>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dirty="0"/>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75693FD4-8F83-4EF7-AC3F-0DC0388986B0}"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79865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28299">
              <a:defRPr/>
            </a:pPr>
            <a:r>
              <a:rPr lang="en-US" dirty="0" smtClean="0"/>
              <a:t>This template can be used as a starter file for presenting training materials in a group setting.</a:t>
            </a:r>
          </a:p>
          <a:p>
            <a:endParaRPr lang="en-US" dirty="0" smtClean="0"/>
          </a:p>
          <a:p>
            <a:pPr lvl="0"/>
            <a:r>
              <a:rPr lang="en-US" b="1" dirty="0"/>
              <a:t>Sections</a:t>
            </a:r>
            <a:endParaRPr lang="en-US" dirty="0"/>
          </a:p>
          <a:p>
            <a:pPr lvl="0"/>
            <a:r>
              <a:rPr lang="en-US" dirty="0"/>
              <a:t>Right-click on a slide to add sections. Sections can help to organize your slides or facilitate collaboration between multiple authors.</a:t>
            </a:r>
          </a:p>
          <a:p>
            <a:pPr lvl="0"/>
            <a:endParaRPr lang="en-US" b="1" dirty="0"/>
          </a:p>
          <a:p>
            <a:pPr lvl="0"/>
            <a:r>
              <a:rPr lang="en-US" b="1" dirty="0"/>
              <a:t>Notes</a:t>
            </a:r>
          </a:p>
          <a:p>
            <a:pPr lvl="0"/>
            <a:r>
              <a:rPr lang="en-US" dirty="0"/>
              <a:t>Use the Notes section for delivery notes or to provide additional details for the audience. View these notes in Presentation View during your presentation. </a:t>
            </a:r>
          </a:p>
          <a:p>
            <a:pPr lvl="0">
              <a:buFontTx/>
              <a:buNone/>
            </a:pPr>
            <a:r>
              <a:rPr lang="en-US" dirty="0"/>
              <a:t>Keep in mind the font size (important for accessibility, visibility, videotaping, and online production)</a:t>
            </a:r>
          </a:p>
          <a:p>
            <a:pPr lvl="0"/>
            <a:endParaRPr lang="en-US" dirty="0"/>
          </a:p>
          <a:p>
            <a:pPr lvl="0">
              <a:buFontTx/>
              <a:buNone/>
            </a:pPr>
            <a:r>
              <a:rPr lang="en-US" b="1" dirty="0"/>
              <a:t>Coordinated colors </a:t>
            </a:r>
          </a:p>
          <a:p>
            <a:pPr lvl="0">
              <a:buFontTx/>
              <a:buNone/>
            </a:pPr>
            <a:r>
              <a:rPr lang="en-US" dirty="0"/>
              <a:t>Pay particular attention to the graphs, charts, and text boxes. </a:t>
            </a:r>
          </a:p>
          <a:p>
            <a:pPr lvl="0"/>
            <a:r>
              <a:rPr lang="en-US" dirty="0"/>
              <a:t>Consider that attendees will print in black and white or grayscale. Run a test print to make sure your colors work when printed in pure black and white and grayscale.</a:t>
            </a:r>
          </a:p>
          <a:p>
            <a:pPr lvl="0">
              <a:buFontTx/>
              <a:buNone/>
            </a:pPr>
            <a:endParaRPr lang="en-US" dirty="0"/>
          </a:p>
          <a:p>
            <a:pPr lvl="0">
              <a:buFontTx/>
              <a:buNone/>
            </a:pPr>
            <a:r>
              <a:rPr lang="en-US" b="1" dirty="0"/>
              <a:t>Graphics, tables, and graphs</a:t>
            </a:r>
          </a:p>
          <a:p>
            <a:pPr lvl="0"/>
            <a:r>
              <a:rPr lang="en-US" dirty="0"/>
              <a:t>Keep it simple: If possible, use consistent, non-distracting styles and colors.</a:t>
            </a:r>
          </a:p>
          <a:p>
            <a:pPr lvl="0"/>
            <a:r>
              <a:rPr lang="en-US" dirty="0"/>
              <a:t>Label all graphs and tables.</a:t>
            </a:r>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EC6EAC7D-5A89-47C2-8ABA-56C9C2DEF7A4}"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80000"/>
              </a:lnSpc>
            </a:pPr>
            <a:r>
              <a:rPr lang="en-US" dirty="0" smtClean="0"/>
              <a:t>Give a brief overview of the presentation.</a:t>
            </a:r>
            <a:r>
              <a:rPr lang="en-US" baseline="0" dirty="0" smtClean="0"/>
              <a:t> D</a:t>
            </a:r>
            <a:r>
              <a:rPr lang="en-US" dirty="0" smtClean="0"/>
              <a:t>escribe the major focus of the presentation and why it is important.</a:t>
            </a:r>
          </a:p>
          <a:p>
            <a:pPr>
              <a:lnSpc>
                <a:spcPct val="80000"/>
              </a:lnSpc>
            </a:pPr>
            <a:r>
              <a:rPr lang="en-US" dirty="0" smtClean="0"/>
              <a:t>Introduce each of the major topics.</a:t>
            </a:r>
          </a:p>
          <a:p>
            <a:r>
              <a:rPr lang="en-US" dirty="0" smtClean="0"/>
              <a:t>To provide a road map for the audience, you</a:t>
            </a:r>
            <a:r>
              <a:rPr lang="en-US" baseline="0" dirty="0" smtClean="0"/>
              <a:t> can </a:t>
            </a:r>
            <a:r>
              <a:rPr lang="en-US" dirty="0" smtClean="0"/>
              <a:t>repeat this Overview slide throughout the presentation, highlighting the particular topic you will discuss next.</a:t>
            </a:r>
          </a:p>
        </p:txBody>
      </p:sp>
      <p:sp>
        <p:nvSpPr>
          <p:cNvPr id="4" name="Slide Number Placeholder 3"/>
          <p:cNvSpPr>
            <a:spLocks noGrp="1"/>
          </p:cNvSpPr>
          <p:nvPr>
            <p:ph type="sldNum" sz="quarter" idx="10"/>
          </p:nvPr>
        </p:nvSpPr>
        <p:spPr/>
        <p:txBody>
          <a:bodyPr/>
          <a:lstStyle/>
          <a:p>
            <a:fld id="{EC6EAC7D-5A89-47C2-8ABA-56C9C2DEF7A4}"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2" name="Title 1"/>
          <p:cNvSpPr>
            <a:spLocks noGrp="1"/>
          </p:cNvSpPr>
          <p:nvPr>
            <p:ph type="ctrTitle" hasCustomPrompt="1"/>
          </p:nvPr>
        </p:nvSpPr>
        <p:spPr>
          <a:xfrm>
            <a:off x="2590800" y="2286000"/>
            <a:ext cx="6180224" cy="1470025"/>
          </a:xfrm>
        </p:spPr>
        <p:txBody>
          <a:bodyPr anchor="t"/>
          <a:lstStyle>
            <a:lvl1pPr algn="r">
              <a:defRPr b="1" cap="small" baseline="0">
                <a:solidFill>
                  <a:srgbClr val="0033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962400" y="4038600"/>
            <a:ext cx="4772528" cy="990600"/>
          </a:xfrm>
        </p:spPr>
        <p:txBody>
          <a:bodyPr>
            <a:normAutofit/>
          </a:bodyPr>
          <a:lstStyle>
            <a:lvl1pPr marL="0" indent="0" algn="r">
              <a:buNone/>
              <a:defRPr sz="2000" b="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3"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0" y="1251"/>
            <a:ext cx="3721618" cy="6858000"/>
          </a:xfrm>
          <a:prstGeom prst="rect">
            <a:avLst/>
          </a:prstGeom>
        </p:spPr>
      </p:pic>
      <p:sp>
        <p:nvSpPr>
          <p:cNvPr id="10" name="Picture Placeholder 9"/>
          <p:cNvSpPr>
            <a:spLocks noGrp="1"/>
          </p:cNvSpPr>
          <p:nvPr>
            <p:ph type="pic" sz="quarter" idx="13" hasCustomPrompt="1"/>
          </p:nvPr>
        </p:nvSpPr>
        <p:spPr>
          <a:xfrm>
            <a:off x="6858000" y="5105400"/>
            <a:ext cx="1828800" cy="990600"/>
          </a:xfrm>
        </p:spPr>
        <p:txBody>
          <a:bodyPr>
            <a:normAutofit/>
          </a:bodyPr>
          <a:lstStyle>
            <a:lvl1pPr marL="0" indent="0" algn="ctr">
              <a:buNone/>
              <a:defRPr sz="2000" baseline="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Background Only">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3" name="Date Placeholder 3"/>
          <p:cNvSpPr>
            <a:spLocks noGrp="1"/>
          </p:cNvSpPr>
          <p:nvPr>
            <p:ph type="dt" sz="half" idx="10"/>
          </p:nvPr>
        </p:nvSpPr>
        <p:spPr>
          <a:xfrm>
            <a:off x="762000" y="6356350"/>
            <a:ext cx="2133600" cy="365125"/>
          </a:xfrm>
        </p:spPr>
        <p:txBody>
          <a:bodyPr/>
          <a:lstStyle/>
          <a:p>
            <a:endParaRPr lang="en-US" dirty="0"/>
          </a:p>
        </p:txBody>
      </p:sp>
      <p:sp>
        <p:nvSpPr>
          <p:cNvPr id="4" name="Footer Placeholder 4"/>
          <p:cNvSpPr>
            <a:spLocks noGrp="1"/>
          </p:cNvSpPr>
          <p:nvPr>
            <p:ph type="ftr" sz="quarter" idx="11"/>
          </p:nvPr>
        </p:nvSpPr>
        <p:spPr>
          <a:xfrm>
            <a:off x="3352800" y="6356350"/>
            <a:ext cx="2895600" cy="365125"/>
          </a:xfrm>
        </p:spPr>
        <p:txBody>
          <a:bodyPr/>
          <a:lstStyle/>
          <a:p>
            <a:endParaRPr lang="en-US" dirty="0"/>
          </a:p>
        </p:txBody>
      </p:sp>
      <p:sp>
        <p:nvSpPr>
          <p:cNvPr id="5"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rot="5400000">
            <a:off x="3161049" y="-3176815"/>
            <a:ext cx="2819400" cy="9173031"/>
          </a:xfrm>
          <a:prstGeom prst="rect">
            <a:avLst/>
          </a:prstGeom>
        </p:spPr>
      </p:pic>
      <p:sp>
        <p:nvSpPr>
          <p:cNvPr id="2" name="Title 1"/>
          <p:cNvSpPr>
            <a:spLocks noGrp="1"/>
          </p:cNvSpPr>
          <p:nvPr>
            <p:ph type="title" hasCustomPrompt="1"/>
          </p:nvPr>
        </p:nvSpPr>
        <p:spPr>
          <a:xfrm>
            <a:off x="4572000" y="3048000"/>
            <a:ext cx="4343400" cy="1362075"/>
          </a:xfrm>
        </p:spPr>
        <p:txBody>
          <a:bodyPr anchor="b" anchorCtr="0"/>
          <a:lstStyle>
            <a:lvl1pPr algn="l">
              <a:defRPr sz="4000" b="1" cap="small" baseline="0">
                <a:solidFill>
                  <a:srgbClr val="003300"/>
                </a:solidFill>
              </a:defRPr>
            </a:lvl1pPr>
          </a:lstStyle>
          <a:p>
            <a:r>
              <a:rPr lang="en-US" dirty="0" smtClean="0"/>
              <a:t>Click to edit master title style</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
        <p:nvSpPr>
          <p:cNvPr id="10" name="Picture Placeholder 9"/>
          <p:cNvSpPr>
            <a:spLocks noGrp="1"/>
          </p:cNvSpPr>
          <p:nvPr>
            <p:ph type="pic" sz="quarter" idx="13" hasCustomPrompt="1"/>
          </p:nvPr>
        </p:nvSpPr>
        <p:spPr>
          <a:xfrm>
            <a:off x="6781800" y="5334000"/>
            <a:ext cx="2133600" cy="990600"/>
          </a:xfrm>
        </p:spPr>
        <p:txBody>
          <a:bodyPr>
            <a:normAutofit/>
          </a:bodyPr>
          <a:lstStyle>
            <a:lvl1pPr marL="0" indent="0" algn="ctr">
              <a:buNone/>
              <a:defRPr sz="1800"/>
            </a:lvl1pPr>
          </a:lstStyle>
          <a:p>
            <a:r>
              <a:rPr lang="en-US" dirty="0" smtClean="0"/>
              <a:t>Company Logo</a:t>
            </a:r>
            <a:endParaRPr lang="en-US" dirty="0"/>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and Content">
    <p:bg>
      <p:bgPr>
        <a:blipFill dpi="0" rotWithShape="1">
          <a:blip r:embed="rId2" cstate="email">
            <a:lum/>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2000" y="269632"/>
            <a:ext cx="8077200" cy="1143000"/>
          </a:xfrm>
        </p:spPr>
        <p:txBody>
          <a:bodyPr anchor="ctr" anchorCtr="0"/>
          <a:lstStyle>
            <a:lvl1pPr algn="l">
              <a:defRPr lang="en-US" dirty="0"/>
            </a:lvl1pPr>
          </a:lstStyle>
          <a:p>
            <a:r>
              <a:rPr lang="en-US" dirty="0" smtClean="0"/>
              <a:t>Click To Edit Master Title Style</a:t>
            </a:r>
            <a:endParaRPr lang="en-US" dirty="0"/>
          </a:p>
        </p:txBody>
      </p:sp>
      <p:sp>
        <p:nvSpPr>
          <p:cNvPr id="3" name="Content Placeholder 2"/>
          <p:cNvSpPr>
            <a:spLocks noGrp="1"/>
          </p:cNvSpPr>
          <p:nvPr>
            <p:ph idx="1"/>
          </p:nvPr>
        </p:nvSpPr>
        <p:spPr>
          <a:xfrm>
            <a:off x="762000" y="1596413"/>
            <a:ext cx="8077200" cy="4297363"/>
          </a:xfrm>
        </p:spPr>
        <p:txBody>
          <a:bodyPr>
            <a:normAutofit/>
          </a:bodyPr>
          <a:lstStyle>
            <a:lvl1pPr>
              <a:defRPr sz="3200">
                <a:latin typeface="+mn-lt"/>
              </a:defRPr>
            </a:lvl1pPr>
            <a:lvl2pPr>
              <a:defRPr sz="2800">
                <a:latin typeface="+mn-lt"/>
              </a:defRPr>
            </a:lvl2pPr>
            <a:lvl3pPr>
              <a:defRPr sz="2400">
                <a:latin typeface="+mn-lt"/>
              </a:defRPr>
            </a:lvl3pPr>
            <a:lvl4pPr>
              <a:defRPr sz="2400">
                <a:latin typeface="+mn-lt"/>
              </a:defRPr>
            </a:lvl4pPr>
            <a:lvl5pPr>
              <a:defRPr sz="2400">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6705600" y="6356350"/>
            <a:ext cx="2133600" cy="365125"/>
          </a:xfrm>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768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36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736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036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858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274638"/>
            <a:ext cx="5867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3D6E5A2-EC83-451F-A719-9AC1370DD5CF}" type="slidenum">
              <a:rPr lang="en-US" smtClean="0"/>
              <a:pPr/>
              <a:t>‹#›</a:t>
            </a:fld>
            <a:endParaRPr lang="en-US" dirty="0"/>
          </a:p>
        </p:txBody>
      </p:sp>
    </p:spTree>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5"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rotWithShape="1">
          <a:blip r:embed="rId14"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43543" y="0"/>
            <a:ext cx="9100457" cy="6879771"/>
          </a:xfrm>
          <a:prstGeom prst="rect">
            <a:avLst/>
          </a:prstGeom>
        </p:spPr>
      </p:pic>
      <p:sp>
        <p:nvSpPr>
          <p:cNvPr id="2" name="Title Placeholder 1"/>
          <p:cNvSpPr>
            <a:spLocks noGrp="1"/>
          </p:cNvSpPr>
          <p:nvPr>
            <p:ph type="title"/>
          </p:nvPr>
        </p:nvSpPr>
        <p:spPr>
          <a:xfrm>
            <a:off x="762000" y="274638"/>
            <a:ext cx="80772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1600200"/>
            <a:ext cx="80772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20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3528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7056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D6E5A2-EC83-451F-A719-9AC1370DD5CF}" type="slidenum">
              <a:rPr lang="en-US" smtClean="0"/>
              <a:pPr/>
              <a:t>‹#›</a:t>
            </a:fld>
            <a:endParaRPr lang="en-US" dirty="0"/>
          </a:p>
        </p:txBody>
      </p:sp>
      <p:pic>
        <p:nvPicPr>
          <p:cNvPr id="8" name="Picture 7"/>
          <p:cNvPicPr>
            <a:picLocks noChangeAspect="1"/>
          </p:cNvPicPr>
          <p:nvPr/>
        </p:nvPicPr>
        <p:blipFill rotWithShape="1">
          <a:blip r:embed="rId15" cstate="email">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xt>
            </a:extLst>
          </a:blip>
          <a:srcRect/>
          <a:stretch/>
        </p:blipFill>
        <p:spPr>
          <a:xfrm>
            <a:off x="-152400" y="-109183"/>
            <a:ext cx="818707" cy="70831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6" r:id="rId6"/>
    <p:sldLayoutId id="2147483657" r:id="rId7"/>
    <p:sldLayoutId id="2147483658" r:id="rId8"/>
    <p:sldLayoutId id="2147483659" r:id="rId9"/>
    <p:sldLayoutId id="2147483654" r:id="rId10"/>
    <p:sldLayoutId id="2147483655" r:id="rId11"/>
    <p:sldLayoutId id="2147483663" r:id="rId12"/>
  </p:sldLayoutIdLst>
  <p:transition spd="slow">
    <p:wipe dir="d"/>
  </p:transition>
  <p:timing>
    <p:tnLst>
      <p:par>
        <p:cTn id="1" dur="indefinite" restart="never" nodeType="tmRoot"/>
      </p:par>
    </p:tnLst>
  </p:timing>
  <p:hf hdr="0" ftr="0" dt="0"/>
  <p:txStyles>
    <p:titleStyle>
      <a:lvl1pPr algn="l" defTabSz="914400" rtl="0" eaLnBrk="1" latinLnBrk="0" hangingPunct="1">
        <a:spcBef>
          <a:spcPct val="0"/>
        </a:spcBef>
        <a:buNone/>
        <a:defRPr lang="en-US" sz="4400" kern="1200" dirty="0" smtClean="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slideLayout" Target="../slideLayouts/slideLayout1.xml"/><Relationship Id="rId5" Type="http://schemas.openxmlformats.org/officeDocument/2006/relationships/notesSlide" Target="../notesSlides/notesSlide1.xml"/><Relationship Id="rId1" Type="http://schemas.openxmlformats.org/officeDocument/2006/relationships/tags" Target="../tags/tag1.xml"/><Relationship Id="rId2"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hyperlink" Target="mailto:Dhs.foid@illinois.gov" TargetMode="External"/><Relationship Id="rId4" Type="http://schemas.openxmlformats.org/officeDocument/2006/relationships/hyperlink" Target="https://www.facebook.com/DHSFOID" TargetMode="External"/><Relationship Id="rId5" Type="http://schemas.openxmlformats.org/officeDocument/2006/relationships/image" Target="../media/image6.jpeg"/><Relationship Id="rId6" Type="http://schemas.openxmlformats.org/officeDocument/2006/relationships/hyperlink" Target="https://twitter.com/DHSFOID" TargetMode="External"/><Relationship Id="rId7" Type="http://schemas.openxmlformats.org/officeDocument/2006/relationships/image" Target="../media/image7.jpeg"/><Relationship Id="rId1" Type="http://schemas.openxmlformats.org/officeDocument/2006/relationships/slideLayout" Target="../slideLayouts/slideLayout3.xml"/><Relationship Id="rId2" Type="http://schemas.openxmlformats.org/officeDocument/2006/relationships/hyperlink" Target="https://foid.dhs.illinois.gov/foidpublic/foi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notesSlide" Target="../notesSlides/notesSlide2.xml"/><Relationship Id="rId1" Type="http://schemas.openxmlformats.org/officeDocument/2006/relationships/tags" Target="../tags/tag4.xml"/><Relationship Id="rId2" Type="http://schemas.openxmlformats.org/officeDocument/2006/relationships/tags" Target="../tags/tag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2362200" y="381000"/>
            <a:ext cx="6408824" cy="3375025"/>
          </a:xfrm>
        </p:spPr>
        <p:txBody>
          <a:bodyPr>
            <a:normAutofit fontScale="90000"/>
          </a:bodyPr>
          <a:lstStyle/>
          <a:p>
            <a:pPr algn="l"/>
            <a:r>
              <a:rPr lang="en-US" sz="3200" dirty="0"/>
              <a:t/>
            </a:r>
            <a:br>
              <a:rPr lang="en-US" sz="3200" dirty="0"/>
            </a:br>
            <a:r>
              <a:rPr lang="en-US" sz="3200" dirty="0" smtClean="0"/>
              <a:t>Illinois Firearm </a:t>
            </a:r>
            <a:r>
              <a:rPr lang="en-US" sz="3200" dirty="0"/>
              <a:t>Owner Identification (FOID) </a:t>
            </a:r>
            <a:r>
              <a:rPr lang="en-US" sz="3200" dirty="0" smtClean="0"/>
              <a:t>Mental Health Reporting System Requirements</a:t>
            </a:r>
            <a:br>
              <a:rPr lang="en-US" sz="3200" dirty="0" smtClean="0"/>
            </a:br>
            <a:r>
              <a:rPr lang="en-US" sz="3200" dirty="0"/>
              <a:t/>
            </a:r>
            <a:br>
              <a:rPr lang="en-US" sz="3200" dirty="0"/>
            </a:br>
            <a:r>
              <a:rPr lang="en-US" sz="3200" dirty="0" smtClean="0"/>
              <a:t>Facilities with inpatient Mental Health Treatment Programs Training module</a:t>
            </a:r>
            <a:r>
              <a:rPr lang="en-US" sz="3200" dirty="0"/>
              <a:t/>
            </a:r>
            <a:br>
              <a:rPr lang="en-US" sz="3200" dirty="0"/>
            </a:br>
            <a:endParaRPr lang="en-US" sz="3200" dirty="0"/>
          </a:p>
        </p:txBody>
      </p:sp>
      <p:sp>
        <p:nvSpPr>
          <p:cNvPr id="3" name="Subtitle 2"/>
          <p:cNvSpPr>
            <a:spLocks noGrp="1"/>
          </p:cNvSpPr>
          <p:nvPr>
            <p:ph type="subTitle" idx="1"/>
            <p:custDataLst>
              <p:tags r:id="rId3"/>
            </p:custDataLst>
          </p:nvPr>
        </p:nvSpPr>
        <p:spPr>
          <a:xfrm>
            <a:off x="3962400" y="3200400"/>
            <a:ext cx="4772528" cy="2819400"/>
          </a:xfrm>
        </p:spPr>
        <p:txBody>
          <a:bodyPr>
            <a:normAutofit/>
          </a:bodyPr>
          <a:lstStyle/>
          <a:p>
            <a:pPr algn="l"/>
            <a:endParaRPr lang="en-US" dirty="0" smtClean="0">
              <a:latin typeface="+mn-lt"/>
            </a:endParaRPr>
          </a:p>
          <a:p>
            <a:pPr algn="l"/>
            <a:endParaRPr lang="en-US" dirty="0">
              <a:latin typeface="+mn-lt"/>
            </a:endParaRPr>
          </a:p>
          <a:p>
            <a:pPr algn="l"/>
            <a:endParaRPr lang="en-US" dirty="0" smtClean="0">
              <a:latin typeface="+mn-lt"/>
            </a:endParaRPr>
          </a:p>
          <a:p>
            <a:pPr algn="l"/>
            <a:r>
              <a:rPr lang="en-US" dirty="0" smtClean="0">
                <a:latin typeface="+mn-lt"/>
              </a:rPr>
              <a:t>Illinois Department of Human Services</a:t>
            </a:r>
          </a:p>
          <a:p>
            <a:pPr algn="l"/>
            <a:r>
              <a:rPr lang="en-US" dirty="0" smtClean="0">
                <a:latin typeface="+mn-lt"/>
              </a:rPr>
              <a:t>April 2014 </a:t>
            </a:r>
            <a:endParaRPr lang="en-US" dirty="0">
              <a:latin typeface="+mn-lt"/>
            </a:endParaRPr>
          </a:p>
        </p:txBody>
      </p:sp>
    </p:spTree>
    <p:custDataLst>
      <p:tags r:id="rId1"/>
    </p:custDataLst>
  </p:cSld>
  <p:clrMapOvr>
    <a:masterClrMapping/>
  </p:clrMapOvr>
  <p:transition spd="slow">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635368"/>
          </a:xfrm>
        </p:spPr>
        <p:txBody>
          <a:bodyPr>
            <a:normAutofit fontScale="90000"/>
          </a:bodyPr>
          <a:lstStyle/>
          <a:p>
            <a:r>
              <a:rPr lang="en-US" sz="2700" dirty="0" smtClean="0"/>
              <a:t/>
            </a:r>
            <a:br>
              <a:rPr lang="en-US" sz="2700" dirty="0" smtClean="0"/>
            </a:br>
            <a:r>
              <a:rPr lang="en-US" sz="2700" dirty="0" smtClean="0"/>
              <a:t>Facilities </a:t>
            </a:r>
            <a:r>
              <a:rPr lang="en-US" sz="2700" dirty="0"/>
              <a:t>with inpatient mental health treatment programs </a:t>
            </a:r>
            <a:r>
              <a:rPr lang="en-US" sz="2700" dirty="0" smtClean="0"/>
              <a:t>also  </a:t>
            </a:r>
            <a:r>
              <a:rPr lang="en-US" sz="2700" dirty="0"/>
              <a:t>report a patient determined to be </a:t>
            </a:r>
            <a:r>
              <a:rPr lang="en-US" sz="2700" u="sng" dirty="0" smtClean="0"/>
              <a:t>developmentally or intellectually disabled.</a:t>
            </a:r>
            <a:r>
              <a:rPr lang="en-US" sz="2700" dirty="0" smtClean="0"/>
              <a:t>   </a:t>
            </a:r>
            <a:r>
              <a:rPr lang="en-US" dirty="0"/>
              <a:t/>
            </a:r>
            <a:br>
              <a:rPr lang="en-US" dirty="0"/>
            </a:br>
            <a:endParaRPr lang="en-US" dirty="0"/>
          </a:p>
        </p:txBody>
      </p:sp>
      <p:sp>
        <p:nvSpPr>
          <p:cNvPr id="3" name="Content Placeholder 2"/>
          <p:cNvSpPr>
            <a:spLocks noGrp="1"/>
          </p:cNvSpPr>
          <p:nvPr>
            <p:ph idx="1"/>
          </p:nvPr>
        </p:nvSpPr>
        <p:spPr>
          <a:xfrm>
            <a:off x="762000" y="1981200"/>
            <a:ext cx="8077200" cy="4419600"/>
          </a:xfrm>
        </p:spPr>
        <p:txBody>
          <a:bodyPr>
            <a:normAutofit/>
          </a:bodyPr>
          <a:lstStyle/>
          <a:p>
            <a:r>
              <a:rPr lang="en-US" sz="2400" dirty="0" smtClean="0"/>
              <a:t>The determination should be based </a:t>
            </a:r>
            <a:r>
              <a:rPr lang="en-US" sz="2400" dirty="0"/>
              <a:t>on a </a:t>
            </a:r>
            <a:r>
              <a:rPr lang="en-US" sz="2400" dirty="0" smtClean="0"/>
              <a:t>structured </a:t>
            </a:r>
            <a:r>
              <a:rPr lang="en-US" sz="2400" dirty="0"/>
              <a:t>assessment or evaluation which </a:t>
            </a:r>
            <a:r>
              <a:rPr lang="en-US" sz="2400" dirty="0" smtClean="0"/>
              <a:t>in the clinical judgment of the </a:t>
            </a:r>
            <a:r>
              <a:rPr lang="en-US" sz="2400" dirty="0"/>
              <a:t>physician, </a:t>
            </a:r>
            <a:r>
              <a:rPr lang="en-US" sz="2400" dirty="0" smtClean="0"/>
              <a:t>licensed clinical </a:t>
            </a:r>
            <a:r>
              <a:rPr lang="en-US" sz="2400" dirty="0"/>
              <a:t>psychologist, or qualified examiner </a:t>
            </a:r>
            <a:r>
              <a:rPr lang="en-US" sz="2400" dirty="0" smtClean="0"/>
              <a:t>practicing at the facility supports the diagnosis of developmental disability or intellectual disability. </a:t>
            </a:r>
          </a:p>
          <a:p>
            <a:r>
              <a:rPr lang="en-US" sz="2400" dirty="0" smtClean="0"/>
              <a:t> The determination is not based on simple observation, a record review, or anecdotal information.</a:t>
            </a:r>
          </a:p>
          <a:p>
            <a:r>
              <a:rPr lang="en-US" sz="2400" dirty="0" smtClean="0"/>
              <a:t>Assumes a clinician/patient relationship</a:t>
            </a:r>
          </a:p>
          <a:p>
            <a:r>
              <a:rPr lang="en-US" sz="2400" dirty="0"/>
              <a:t>The report </a:t>
            </a:r>
            <a:r>
              <a:rPr lang="en-US" sz="2400" dirty="0" smtClean="0"/>
              <a:t>to the Illinois FOID Mental Health Reporting System must </a:t>
            </a:r>
            <a:r>
              <a:rPr lang="en-US" sz="2400" dirty="0"/>
              <a:t>be made within 24 hours of the determination.</a:t>
            </a:r>
          </a:p>
          <a:p>
            <a:endParaRPr lang="en-US" sz="3000" dirty="0"/>
          </a:p>
          <a:p>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10</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257117427"/>
      </p:ext>
    </p:extLst>
  </p:cSld>
  <p:clrMapOvr>
    <a:masterClrMapping/>
  </p:clrMapOvr>
  <p:transition spd="slow">
    <p:wipe dir="d"/>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Reporting “on  behalf of” physicians, clinical psychologists, or qualified examiners practicing at the facility.  </a:t>
            </a:r>
            <a:endParaRPr lang="en-US" sz="2800" dirty="0"/>
          </a:p>
        </p:txBody>
      </p:sp>
      <p:sp>
        <p:nvSpPr>
          <p:cNvPr id="3" name="Content Placeholder 2"/>
          <p:cNvSpPr>
            <a:spLocks noGrp="1"/>
          </p:cNvSpPr>
          <p:nvPr>
            <p:ph idx="1"/>
          </p:nvPr>
        </p:nvSpPr>
        <p:spPr>
          <a:xfrm>
            <a:off x="762000" y="1596413"/>
            <a:ext cx="8077200" cy="4728187"/>
          </a:xfrm>
        </p:spPr>
        <p:txBody>
          <a:bodyPr>
            <a:normAutofit fontScale="92500" lnSpcReduction="10000"/>
          </a:bodyPr>
          <a:lstStyle/>
          <a:p>
            <a:r>
              <a:rPr lang="en-US" sz="2000" dirty="0" smtClean="0"/>
              <a:t>This is voluntary on the part of the facility. </a:t>
            </a:r>
          </a:p>
          <a:p>
            <a:r>
              <a:rPr lang="en-US" sz="2000" dirty="0" smtClean="0"/>
              <a:t>For facilities reporting on behalf of physicians, licensed clinical psychologists, and qualified examiners the facility  assumes the responsibility for verifying the credentials of the professional to practice.  </a:t>
            </a:r>
          </a:p>
          <a:p>
            <a:endParaRPr lang="en-US" sz="2000" dirty="0" smtClean="0"/>
          </a:p>
          <a:p>
            <a:r>
              <a:rPr lang="en-US" sz="2000" dirty="0" smtClean="0"/>
              <a:t>What can be reported?</a:t>
            </a:r>
          </a:p>
          <a:p>
            <a:pPr marL="0" indent="0">
              <a:buNone/>
            </a:pPr>
            <a:endParaRPr lang="en-US" sz="2400" dirty="0" smtClean="0"/>
          </a:p>
          <a:p>
            <a:pPr lvl="1"/>
            <a:r>
              <a:rPr lang="en-US" sz="2000" dirty="0" smtClean="0"/>
              <a:t>That a patient has been determined by a physician, Licensed psychologist, or qualified examiner to be a </a:t>
            </a:r>
            <a:r>
              <a:rPr lang="en-US" sz="2000" u="sng" dirty="0" smtClean="0"/>
              <a:t>Clear and Present Danger</a:t>
            </a:r>
          </a:p>
          <a:p>
            <a:pPr lvl="1"/>
            <a:r>
              <a:rPr lang="en-US" sz="2000" dirty="0" smtClean="0"/>
              <a:t>Report includes professional’s name and type of license</a:t>
            </a:r>
          </a:p>
          <a:p>
            <a:pPr lvl="1"/>
            <a:r>
              <a:rPr lang="en-US" sz="2000" dirty="0" smtClean="0"/>
              <a:t>Report must also include a brief description “in your own words” why you believe the patient is a clear and present danger.  </a:t>
            </a:r>
          </a:p>
          <a:p>
            <a:pPr lvl="1"/>
            <a:r>
              <a:rPr lang="en-US" sz="2000" dirty="0" smtClean="0"/>
              <a:t>The facility can also report that a patient has been determined by a physician, licensed psychologist, or qualified examiner to be developmentally and/or intellectually disabled.</a:t>
            </a:r>
          </a:p>
        </p:txBody>
      </p:sp>
      <p:sp>
        <p:nvSpPr>
          <p:cNvPr id="4" name="Slide Number Placeholder 3"/>
          <p:cNvSpPr>
            <a:spLocks noGrp="1"/>
          </p:cNvSpPr>
          <p:nvPr>
            <p:ph type="sldNum" sz="quarter" idx="12"/>
          </p:nvPr>
        </p:nvSpPr>
        <p:spPr/>
        <p:txBody>
          <a:bodyPr/>
          <a:lstStyle/>
          <a:p>
            <a:fld id="{33D6E5A2-EC83-451F-A719-9AC1370DD5CF}" type="slidenum">
              <a:rPr lang="en-US" smtClean="0"/>
              <a:pPr/>
              <a:t>11</a:t>
            </a:fld>
            <a:endParaRPr lang="en-US" dirty="0"/>
          </a:p>
        </p:txBody>
      </p:sp>
    </p:spTree>
  </p:cSld>
  <p:clrMapOvr>
    <a:masterClrMapping/>
  </p:clrMapOvr>
  <p:transition spd="slow">
    <p:wipe dir="d"/>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Liability</a:t>
            </a:r>
            <a:endParaRPr lang="en-US" sz="3200" dirty="0"/>
          </a:p>
        </p:txBody>
      </p:sp>
      <p:sp>
        <p:nvSpPr>
          <p:cNvPr id="3" name="Content Placeholder 2"/>
          <p:cNvSpPr>
            <a:spLocks noGrp="1"/>
          </p:cNvSpPr>
          <p:nvPr>
            <p:ph idx="1"/>
          </p:nvPr>
        </p:nvSpPr>
        <p:spPr/>
        <p:txBody>
          <a:bodyPr>
            <a:normAutofit fontScale="62500" lnSpcReduction="20000"/>
          </a:bodyPr>
          <a:lstStyle/>
          <a:p>
            <a:r>
              <a:rPr lang="en-US" dirty="0"/>
              <a:t>Any person, institution, or agency, under this Act, participating in good faith in the reporting or disclosure of records and communications otherwise in accordance with this provision or with rules, regulations or guidelines issued by the Department shall have immunity from any liability, civil, criminal or otherwise, that might result by reason of action. For the purpose of any proceeding, civil, or criminal, arising out of a report or disclosure in accordance with this provision, the good faith of any person, institution, or agency so reporting or disclosing shall be presumed. The full extent of the immunity provided in this subsection (b) shall apply to any person, institution or agency that fails to make a report or disclosure in the good faith believe that the report or disclosure would violate federal regulation governing the confidentiality of alcohol and drug abuse patient records implementing 42 USC 290dd-3 and 290ee-3. [MHDD Confidentiality Act, Sec 12 (b)]</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12</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752756188"/>
      </p:ext>
    </p:extLst>
  </p:cSld>
  <p:clrMapOvr>
    <a:masterClrMapping/>
  </p:clrMapOvr>
  <p:transition spd="slow">
    <p:wipe dir="d"/>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762000" y="228600"/>
            <a:ext cx="8077200" cy="1143000"/>
          </a:xfrm>
        </p:spPr>
        <p:txBody>
          <a:bodyPr>
            <a:normAutofit fontScale="90000"/>
          </a:bodyPr>
          <a:lstStyle/>
          <a:p>
            <a:r>
              <a:rPr lang="en-US" sz="3100" dirty="0" smtClean="0"/>
              <a:t/>
            </a:r>
            <a:br>
              <a:rPr lang="en-US" sz="3100" dirty="0" smtClean="0"/>
            </a:br>
            <a:r>
              <a:rPr lang="en-US" sz="3100" dirty="0" smtClean="0"/>
              <a:t>Special Scenarios…#1 emergency room of a hospital*: </a:t>
            </a:r>
            <a:r>
              <a:rPr lang="en-US" sz="2800" dirty="0" smtClean="0"/>
              <a:t/>
            </a:r>
            <a:br>
              <a:rPr lang="en-US" sz="2800" dirty="0" smtClean="0"/>
            </a:br>
            <a:endParaRPr lang="en-US" sz="2800" dirty="0"/>
          </a:p>
        </p:txBody>
      </p:sp>
      <p:sp>
        <p:nvSpPr>
          <p:cNvPr id="3" name="Content Placeholder 2"/>
          <p:cNvSpPr>
            <a:spLocks noGrp="1"/>
          </p:cNvSpPr>
          <p:nvPr>
            <p:ph idx="1"/>
          </p:nvPr>
        </p:nvSpPr>
        <p:spPr>
          <a:xfrm>
            <a:off x="762000" y="1596413"/>
            <a:ext cx="8077200" cy="4880587"/>
          </a:xfrm>
        </p:spPr>
        <p:txBody>
          <a:bodyPr>
            <a:noAutofit/>
          </a:bodyPr>
          <a:lstStyle/>
          <a:p>
            <a:r>
              <a:rPr lang="en-US" sz="1600" dirty="0" smtClean="0"/>
              <a:t>An </a:t>
            </a:r>
            <a:r>
              <a:rPr lang="en-US" sz="1600" dirty="0"/>
              <a:t>individual after being observed for a time leaves against medical advice without being admitted.  Since the individual was not admitted there is </a:t>
            </a:r>
            <a:r>
              <a:rPr lang="en-US" sz="1600" i="1" dirty="0"/>
              <a:t>nothing for the facility to report</a:t>
            </a:r>
            <a:r>
              <a:rPr lang="en-US" sz="1600" dirty="0"/>
              <a:t>.  However the </a:t>
            </a:r>
            <a:r>
              <a:rPr lang="en-US" sz="1600" dirty="0" smtClean="0"/>
              <a:t>physician, licensed psychologist, or qualified examiner may </a:t>
            </a:r>
            <a:r>
              <a:rPr lang="en-US" sz="1600" dirty="0"/>
              <a:t>need to report </a:t>
            </a:r>
            <a:r>
              <a:rPr lang="en-US" sz="1600" dirty="0" smtClean="0"/>
              <a:t>if </a:t>
            </a:r>
            <a:r>
              <a:rPr lang="en-US" sz="1600" dirty="0"/>
              <a:t>the patient presented as a “clear and present” </a:t>
            </a:r>
            <a:r>
              <a:rPr lang="en-US" sz="1600" dirty="0" smtClean="0"/>
              <a:t>danger during the time observed in the emergency room.   </a:t>
            </a:r>
            <a:endParaRPr lang="en-US" sz="1600" dirty="0"/>
          </a:p>
          <a:p>
            <a:endParaRPr lang="en-US" sz="1600" dirty="0" smtClean="0"/>
          </a:p>
          <a:p>
            <a:r>
              <a:rPr lang="en-US" sz="1600" dirty="0" smtClean="0"/>
              <a:t>An </a:t>
            </a:r>
            <a:r>
              <a:rPr lang="en-US" sz="1600" dirty="0"/>
              <a:t>individual is “observed” in an emergency room for less than 24 hours and eventually leaves without being admitted. The individual requests and/or receives a prescription  which is a psychotropic medication.  There is no indication of “clear and present” danger.  There is nothing to report</a:t>
            </a:r>
            <a:r>
              <a:rPr lang="en-US" sz="1600" dirty="0" smtClean="0"/>
              <a:t>.</a:t>
            </a:r>
          </a:p>
          <a:p>
            <a:endParaRPr lang="en-US" sz="1600" dirty="0" smtClean="0"/>
          </a:p>
          <a:p>
            <a:r>
              <a:rPr lang="en-US" sz="1600" dirty="0"/>
              <a:t>An individual is “observed” in an emergency room for less than 24 hours and eventually leaves without being admitted. The person is provided a prescription for one or more psychotropic medications and it is recommended the person contact their therapist or otherwise seek mental health treatment.  The physician does not recommend in-patient services at that time</a:t>
            </a:r>
            <a:r>
              <a:rPr lang="en-US" sz="1600" dirty="0" smtClean="0"/>
              <a:t>.  The </a:t>
            </a:r>
            <a:r>
              <a:rPr lang="en-US" sz="1600" dirty="0"/>
              <a:t>facility does not report.  The </a:t>
            </a:r>
            <a:r>
              <a:rPr lang="en-US" sz="1600" dirty="0" smtClean="0"/>
              <a:t>physician, licensed psychologist, or qualified examiner does </a:t>
            </a:r>
            <a:r>
              <a:rPr lang="en-US" sz="1600" dirty="0"/>
              <a:t>not report.</a:t>
            </a:r>
          </a:p>
          <a:p>
            <a:endParaRPr lang="en-US" sz="1200" dirty="0" smtClean="0"/>
          </a:p>
          <a:p>
            <a:r>
              <a:rPr lang="en-US" sz="1200" dirty="0" smtClean="0"/>
              <a:t>* for this case scenario it does not matter if the hospital provides inpatient or outpatient mental health treatment.</a:t>
            </a:r>
            <a:endParaRPr lang="en-US" sz="12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13</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586523853"/>
      </p:ext>
    </p:extLst>
  </p:cSld>
  <p:clrMapOvr>
    <a:masterClrMapping/>
  </p:clrMapOvr>
  <p:transition spd="slow">
    <p:wipe dir="d"/>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t/>
            </a:r>
            <a:br>
              <a:rPr lang="en-US" sz="3100" dirty="0" smtClean="0"/>
            </a:br>
            <a:r>
              <a:rPr lang="en-US" sz="3100" dirty="0" smtClean="0"/>
              <a:t>Special </a:t>
            </a:r>
            <a:r>
              <a:rPr lang="en-US" sz="3100" dirty="0"/>
              <a:t>Scenario…#1 </a:t>
            </a:r>
            <a:r>
              <a:rPr lang="en-US" sz="3100" dirty="0" smtClean="0"/>
              <a:t>continued….emergency </a:t>
            </a:r>
            <a:r>
              <a:rPr lang="en-US" sz="3100" dirty="0"/>
              <a:t>room of a hospital*: </a:t>
            </a:r>
            <a:br>
              <a:rPr lang="en-US" sz="3100" dirty="0"/>
            </a:br>
            <a:endParaRPr lang="en-US" sz="3100" dirty="0"/>
          </a:p>
        </p:txBody>
      </p:sp>
      <p:sp>
        <p:nvSpPr>
          <p:cNvPr id="3" name="Content Placeholder 2"/>
          <p:cNvSpPr>
            <a:spLocks noGrp="1"/>
          </p:cNvSpPr>
          <p:nvPr>
            <p:ph idx="1"/>
          </p:nvPr>
        </p:nvSpPr>
        <p:spPr/>
        <p:txBody>
          <a:bodyPr>
            <a:normAutofit fontScale="85000" lnSpcReduction="20000"/>
          </a:bodyPr>
          <a:lstStyle/>
          <a:p>
            <a:r>
              <a:rPr lang="en-US" sz="2800" dirty="0" smtClean="0"/>
              <a:t>An individual presenting a number of bizarre behaviors comes </a:t>
            </a:r>
            <a:r>
              <a:rPr lang="en-US" sz="2800" dirty="0"/>
              <a:t>to the emergency department of a hospital for an injury or illness, is moved to an observation area for 48 hours. The person is treated and released.  The person would not be reported</a:t>
            </a:r>
            <a:r>
              <a:rPr lang="en-US" sz="2800" dirty="0" smtClean="0"/>
              <a:t>.</a:t>
            </a:r>
          </a:p>
          <a:p>
            <a:pPr marL="0" indent="0">
              <a:buNone/>
            </a:pPr>
            <a:endParaRPr lang="en-US" sz="2800" dirty="0"/>
          </a:p>
          <a:p>
            <a:r>
              <a:rPr lang="en-US" sz="2800" dirty="0" smtClean="0"/>
              <a:t>An individual reporting hallucinations and presenting a number of bizarre behaviors comes </a:t>
            </a:r>
            <a:r>
              <a:rPr lang="en-US" sz="2800" dirty="0"/>
              <a:t>to the emergency department of a hospital for treatment of the mental illness, and is transferred to another hospital for admission to their psychiatric or behavioral health unit.  The person would not be reported by the sending hospital but </a:t>
            </a:r>
            <a:r>
              <a:rPr lang="en-US" sz="2800" dirty="0" smtClean="0"/>
              <a:t>the admission to the psychiatric unit should </a:t>
            </a:r>
            <a:r>
              <a:rPr lang="en-US" sz="2800" dirty="0"/>
              <a:t>be reported by the receiving hospital.</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14</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92358988"/>
      </p:ext>
    </p:extLst>
  </p:cSld>
  <p:clrMapOvr>
    <a:masterClrMapping/>
  </p:clrMapOvr>
  <p:transition spd="slow">
    <p:wipe dir="d"/>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Special Scenario #2….An individual is admitted to a hospital.</a:t>
            </a:r>
            <a:endParaRPr lang="en-US" sz="2800" dirty="0"/>
          </a:p>
        </p:txBody>
      </p:sp>
      <p:sp>
        <p:nvSpPr>
          <p:cNvPr id="3" name="Content Placeholder 2"/>
          <p:cNvSpPr>
            <a:spLocks noGrp="1"/>
          </p:cNvSpPr>
          <p:nvPr>
            <p:ph idx="1"/>
          </p:nvPr>
        </p:nvSpPr>
        <p:spPr/>
        <p:txBody>
          <a:bodyPr>
            <a:normAutofit fontScale="62500" lnSpcReduction="20000"/>
          </a:bodyPr>
          <a:lstStyle/>
          <a:p>
            <a:endParaRPr lang="en-US" dirty="0"/>
          </a:p>
          <a:p>
            <a:r>
              <a:rPr lang="en-US" dirty="0"/>
              <a:t>The person with mental illness is admitted to the hospital and to a non-psychiatric unit (e.g. oncology, surgery, intensive care, etc) of the hospital for evaluation and/or treatment of an injury or illness.  The hospital provides maintenance medication for the mental illness, but the person is not admitted to the psychiatric or behavioral health unit.  </a:t>
            </a:r>
            <a:r>
              <a:rPr lang="en-US" dirty="0" smtClean="0"/>
              <a:t>The admission is not reported the patient is not reported.  </a:t>
            </a:r>
            <a:endParaRPr lang="en-US" dirty="0"/>
          </a:p>
          <a:p>
            <a:endParaRPr lang="en-US" dirty="0" smtClean="0"/>
          </a:p>
          <a:p>
            <a:endParaRPr lang="en-US" dirty="0"/>
          </a:p>
          <a:p>
            <a:r>
              <a:rPr lang="en-US" dirty="0"/>
              <a:t>The person with mental illness is admitted to the hospital and to a non-psychiatric unit (e.g. oncology, surgery, intensive care, etc) of the hospital for evaluation and/or treatment of an injury or illness.  The hospital transfers to person to the psychiatric or behavioral health unit.  The </a:t>
            </a:r>
            <a:r>
              <a:rPr lang="en-US" dirty="0" smtClean="0"/>
              <a:t>admission to the psychiatric unit would </a:t>
            </a:r>
            <a:r>
              <a:rPr lang="en-US" dirty="0"/>
              <a:t>be reported. </a:t>
            </a:r>
          </a:p>
        </p:txBody>
      </p:sp>
      <p:sp>
        <p:nvSpPr>
          <p:cNvPr id="4" name="Slide Number Placeholder 3"/>
          <p:cNvSpPr>
            <a:spLocks noGrp="1"/>
          </p:cNvSpPr>
          <p:nvPr>
            <p:ph type="sldNum" sz="quarter" idx="12"/>
          </p:nvPr>
        </p:nvSpPr>
        <p:spPr/>
        <p:txBody>
          <a:bodyPr/>
          <a:lstStyle/>
          <a:p>
            <a:fld id="{33D6E5A2-EC83-451F-A719-9AC1370DD5CF}" type="slidenum">
              <a:rPr lang="en-US" smtClean="0"/>
              <a:pPr/>
              <a:t>15</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55162033"/>
      </p:ext>
    </p:extLst>
  </p:cSld>
  <p:clrMapOvr>
    <a:masterClrMapping/>
  </p:clrMapOvr>
  <p:transition spd="slow">
    <p:wipe dir="d"/>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Special scenario #2 continued…..an individual is admitted to a hospital</a:t>
            </a:r>
            <a:endParaRPr lang="en-US" sz="2800" dirty="0"/>
          </a:p>
        </p:txBody>
      </p:sp>
      <p:sp>
        <p:nvSpPr>
          <p:cNvPr id="3" name="Content Placeholder 2"/>
          <p:cNvSpPr>
            <a:spLocks noGrp="1"/>
          </p:cNvSpPr>
          <p:nvPr>
            <p:ph idx="1"/>
          </p:nvPr>
        </p:nvSpPr>
        <p:spPr>
          <a:xfrm>
            <a:off x="762000" y="1295400"/>
            <a:ext cx="8077200" cy="5029199"/>
          </a:xfrm>
        </p:spPr>
        <p:txBody>
          <a:bodyPr>
            <a:noAutofit/>
          </a:bodyPr>
          <a:lstStyle/>
          <a:p>
            <a:endParaRPr lang="en-US" sz="1600" dirty="0" smtClean="0"/>
          </a:p>
          <a:p>
            <a:r>
              <a:rPr lang="en-US" sz="1600" dirty="0" smtClean="0"/>
              <a:t>An individual is </a:t>
            </a:r>
            <a:r>
              <a:rPr lang="en-US" sz="1600" dirty="0"/>
              <a:t>admitted to the hospital and </a:t>
            </a:r>
            <a:r>
              <a:rPr lang="en-US" sz="1600" u="sng" dirty="0"/>
              <a:t>to the psychiatric or behavioral health unit </a:t>
            </a:r>
            <a:r>
              <a:rPr lang="en-US" sz="1600" dirty="0"/>
              <a:t>of the hospital for evaluation and treatment of a mental illness.  The </a:t>
            </a:r>
            <a:r>
              <a:rPr lang="en-US" sz="1600" dirty="0" smtClean="0"/>
              <a:t>admission is reported within seven (7) days. </a:t>
            </a:r>
          </a:p>
          <a:p>
            <a:pPr marL="0" indent="0">
              <a:buNone/>
            </a:pPr>
            <a:endParaRPr lang="en-US" sz="1600" dirty="0"/>
          </a:p>
          <a:p>
            <a:r>
              <a:rPr lang="en-US" sz="1600" dirty="0" smtClean="0"/>
              <a:t>An individual is </a:t>
            </a:r>
            <a:r>
              <a:rPr lang="en-US" sz="1600" dirty="0"/>
              <a:t>admitted to the hospital and </a:t>
            </a:r>
            <a:r>
              <a:rPr lang="en-US" sz="1600" u="sng" dirty="0"/>
              <a:t>to the psychiatric or behavioral health unit </a:t>
            </a:r>
            <a:r>
              <a:rPr lang="en-US" sz="1600" dirty="0"/>
              <a:t>of the hospital for </a:t>
            </a:r>
            <a:r>
              <a:rPr lang="en-US" sz="1600" u="sng" dirty="0" smtClean="0"/>
              <a:t>evaluation</a:t>
            </a:r>
            <a:r>
              <a:rPr lang="en-US" sz="1600" dirty="0" smtClean="0"/>
              <a:t>.  </a:t>
            </a:r>
            <a:r>
              <a:rPr lang="en-US" sz="1600" dirty="0"/>
              <a:t>Upon evaluation the person is determined to ONLY have an alcohol or substance abuse issue.  The </a:t>
            </a:r>
            <a:r>
              <a:rPr lang="en-US" sz="1600" dirty="0" smtClean="0"/>
              <a:t>admission would not be reported.  If an admission  report had already been made, the facility should correct the record on which had been submitted on that person. </a:t>
            </a:r>
            <a:endParaRPr lang="en-US" sz="16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16</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2232924"/>
      </p:ext>
    </p:extLst>
  </p:cSld>
  <p:clrMapOvr>
    <a:masterClrMapping/>
  </p:clrMapOvr>
  <p:transition spd="slow">
    <p:wipe dir="d"/>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Q&amp;As…..Is there a specific day of the week which facilities should submit their reports to the FOID Mental Health Reporting System? </a:t>
            </a:r>
            <a:endParaRPr lang="en-US" sz="2800" dirty="0"/>
          </a:p>
        </p:txBody>
      </p:sp>
      <p:sp>
        <p:nvSpPr>
          <p:cNvPr id="3" name="Content Placeholder 2"/>
          <p:cNvSpPr>
            <a:spLocks noGrp="1"/>
          </p:cNvSpPr>
          <p:nvPr>
            <p:ph idx="1"/>
          </p:nvPr>
        </p:nvSpPr>
        <p:spPr>
          <a:xfrm>
            <a:off x="838200" y="1676400"/>
            <a:ext cx="8077200" cy="4297363"/>
          </a:xfrm>
        </p:spPr>
        <p:txBody>
          <a:bodyPr>
            <a:normAutofit/>
          </a:bodyPr>
          <a:lstStyle/>
          <a:p>
            <a:endParaRPr lang="en-US" sz="2400" dirty="0" smtClean="0"/>
          </a:p>
          <a:p>
            <a:r>
              <a:rPr lang="en-US" sz="2400" dirty="0" smtClean="0"/>
              <a:t>If your facility provides inpatient mental health treatment  you must report admissions within 7 days of the admission date. Discharge dates must be reported within 7 days as well. </a:t>
            </a:r>
          </a:p>
          <a:p>
            <a:r>
              <a:rPr lang="en-US" sz="2400" dirty="0" smtClean="0"/>
              <a:t>From a practical point of view, most facilities simply pick a day of the week when they regularly submit their data so that it becomes part of a routine. </a:t>
            </a:r>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17</a:t>
            </a:fld>
            <a:endParaRPr lang="en-US" dirty="0"/>
          </a:p>
        </p:txBody>
      </p:sp>
    </p:spTree>
  </p:cSld>
  <p:clrMapOvr>
    <a:masterClrMapping/>
  </p:clrMapOvr>
  <p:transition spd="slow">
    <p:wipe dir="d"/>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800" dirty="0" smtClean="0"/>
              <a:t/>
            </a:r>
            <a:br>
              <a:rPr lang="en-US" sz="2800" dirty="0" smtClean="0"/>
            </a:br>
            <a:r>
              <a:rPr lang="en-US" sz="3100" dirty="0" smtClean="0"/>
              <a:t>More Q&amp;As..…</a:t>
            </a:r>
            <a:r>
              <a:rPr lang="en-US" sz="2800" dirty="0" smtClean="0"/>
              <a:t/>
            </a:r>
            <a:br>
              <a:rPr lang="en-US" sz="2800" dirty="0" smtClean="0"/>
            </a:br>
            <a:endParaRPr lang="en-US" sz="2800" dirty="0"/>
          </a:p>
        </p:txBody>
      </p:sp>
      <p:sp>
        <p:nvSpPr>
          <p:cNvPr id="3" name="Content Placeholder 2"/>
          <p:cNvSpPr>
            <a:spLocks noGrp="1"/>
          </p:cNvSpPr>
          <p:nvPr>
            <p:ph idx="1"/>
          </p:nvPr>
        </p:nvSpPr>
        <p:spPr/>
        <p:txBody>
          <a:bodyPr>
            <a:normAutofit fontScale="92500" lnSpcReduction="10000"/>
          </a:bodyPr>
          <a:lstStyle/>
          <a:p>
            <a:r>
              <a:rPr lang="en-US" sz="2400" dirty="0" smtClean="0"/>
              <a:t>Does my facility (which is an inpatient mental health treatment program) need to report if there are no admissions or discharges this past week?</a:t>
            </a:r>
          </a:p>
          <a:p>
            <a:pPr marL="0" indent="0">
              <a:buNone/>
            </a:pPr>
            <a:endParaRPr lang="en-US" sz="2400" dirty="0" smtClean="0"/>
          </a:p>
          <a:p>
            <a:pPr lvl="1"/>
            <a:r>
              <a:rPr lang="en-US" sz="2000" i="1" dirty="0" smtClean="0"/>
              <a:t>Yes. There is a function called “Nothing to Report” that you utilize to notify the Department of Human Services that you have no admissions or discharges that week. </a:t>
            </a:r>
          </a:p>
          <a:p>
            <a:pPr lvl="1"/>
            <a:endParaRPr lang="en-US" sz="2000" i="1" dirty="0" smtClean="0"/>
          </a:p>
          <a:p>
            <a:r>
              <a:rPr lang="en-US" sz="2400" dirty="0" smtClean="0"/>
              <a:t>Does my facility (which is an inpatient mental health treatment program) need to report the discharge date? </a:t>
            </a:r>
          </a:p>
          <a:p>
            <a:pPr marL="0" indent="0">
              <a:buNone/>
            </a:pPr>
            <a:endParaRPr lang="en-US" sz="2400" dirty="0" smtClean="0"/>
          </a:p>
          <a:p>
            <a:pPr lvl="1"/>
            <a:r>
              <a:rPr lang="en-US" sz="2000" i="1" dirty="0" smtClean="0"/>
              <a:t>Yes. If your facility reports inpatient admissions, you must report the discharge date within seven days of discharge. </a:t>
            </a:r>
          </a:p>
        </p:txBody>
      </p:sp>
      <p:sp>
        <p:nvSpPr>
          <p:cNvPr id="4" name="Slide Number Placeholder 3"/>
          <p:cNvSpPr>
            <a:spLocks noGrp="1"/>
          </p:cNvSpPr>
          <p:nvPr>
            <p:ph type="sldNum" sz="quarter" idx="12"/>
          </p:nvPr>
        </p:nvSpPr>
        <p:spPr/>
        <p:txBody>
          <a:bodyPr/>
          <a:lstStyle/>
          <a:p>
            <a:fld id="{33D6E5A2-EC83-451F-A719-9AC1370DD5CF}" type="slidenum">
              <a:rPr lang="en-US" smtClean="0"/>
              <a:pPr/>
              <a:t>18</a:t>
            </a:fld>
            <a:endParaRPr lang="en-US" dirty="0"/>
          </a:p>
        </p:txBody>
      </p:sp>
    </p:spTree>
  </p:cSld>
  <p:clrMapOvr>
    <a:masterClrMapping/>
  </p:clrMapOvr>
  <p:transition spd="slow">
    <p:wipe dir="d"/>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797168"/>
          </a:xfrm>
        </p:spPr>
        <p:txBody>
          <a:bodyPr>
            <a:normAutofit fontScale="90000"/>
          </a:bodyPr>
          <a:lstStyle/>
          <a:p>
            <a:r>
              <a:rPr lang="en-US" sz="2400" dirty="0" smtClean="0"/>
              <a:t/>
            </a:r>
            <a:br>
              <a:rPr lang="en-US" sz="2400" dirty="0" smtClean="0"/>
            </a:br>
            <a:r>
              <a:rPr lang="en-US" sz="2800" dirty="0" smtClean="0"/>
              <a:t>More Q&amp;As…..</a:t>
            </a:r>
            <a:r>
              <a:rPr lang="en-US" sz="2400" dirty="0" smtClean="0"/>
              <a:t/>
            </a:r>
            <a:br>
              <a:rPr lang="en-US" sz="2400" dirty="0" smtClean="0"/>
            </a:br>
            <a:endParaRPr lang="en-US" sz="2800" dirty="0"/>
          </a:p>
        </p:txBody>
      </p:sp>
      <p:sp>
        <p:nvSpPr>
          <p:cNvPr id="3" name="Content Placeholder 2"/>
          <p:cNvSpPr>
            <a:spLocks noGrp="1"/>
          </p:cNvSpPr>
          <p:nvPr>
            <p:ph idx="1"/>
          </p:nvPr>
        </p:nvSpPr>
        <p:spPr>
          <a:xfrm>
            <a:off x="762000" y="990601"/>
            <a:ext cx="8077200" cy="4903176"/>
          </a:xfrm>
        </p:spPr>
        <p:txBody>
          <a:bodyPr>
            <a:normAutofit fontScale="92500" lnSpcReduction="10000"/>
          </a:bodyPr>
          <a:lstStyle/>
          <a:p>
            <a:r>
              <a:rPr lang="en-US" sz="2400" dirty="0" smtClean="0"/>
              <a:t>Is there a manual way to report?   </a:t>
            </a:r>
          </a:p>
          <a:p>
            <a:pPr lvl="1"/>
            <a:r>
              <a:rPr lang="en-US" sz="2000" dirty="0" smtClean="0"/>
              <a:t>If you mean by paper – no.  But the FOID Mental Health Reporting system does support “online” reporting for facilities that do not have an IT system capable of submitting batch reports.   The “online” system supports reporting one person at a time.   </a:t>
            </a:r>
            <a:r>
              <a:rPr lang="en-US" sz="2000" dirty="0"/>
              <a:t/>
            </a:r>
            <a:br>
              <a:rPr lang="en-US" sz="2000" dirty="0"/>
            </a:br>
            <a:endParaRPr lang="en-US" sz="2000" dirty="0"/>
          </a:p>
          <a:p>
            <a:r>
              <a:rPr lang="en-US" sz="2400" dirty="0" smtClean="0"/>
              <a:t>Does my facility </a:t>
            </a:r>
            <a:r>
              <a:rPr lang="en-US" sz="2400" u="sng" dirty="0" smtClean="0"/>
              <a:t>have to use the batch reporting process</a:t>
            </a:r>
            <a:r>
              <a:rPr lang="en-US" sz="2400" dirty="0" smtClean="0"/>
              <a:t>? </a:t>
            </a:r>
          </a:p>
          <a:p>
            <a:pPr lvl="1"/>
            <a:r>
              <a:rPr lang="en-US" sz="2000" i="1" dirty="0" smtClean="0"/>
              <a:t>No. Your facility may report records by using the online FOID Mental Health Reporting web site. </a:t>
            </a:r>
          </a:p>
          <a:p>
            <a:pPr lvl="1"/>
            <a:endParaRPr lang="en-US" sz="2000" i="1" dirty="0" smtClean="0"/>
          </a:p>
          <a:p>
            <a:r>
              <a:rPr lang="en-US" sz="2400" dirty="0" smtClean="0"/>
              <a:t>If a person is admitted one day, then determined to be Clear and Present Danger later, when should I report the Clear and Present Danger? </a:t>
            </a:r>
          </a:p>
          <a:p>
            <a:pPr lvl="1"/>
            <a:r>
              <a:rPr lang="en-US" sz="2000" i="1" dirty="0" smtClean="0"/>
              <a:t>After the admission has been reported, a facility user can edit the person’s record by adding Clear and Present Danger. Such a report should be made within 24 hours. </a:t>
            </a:r>
            <a:endParaRPr lang="en-US" sz="20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19</a:t>
            </a:fld>
            <a:endParaRPr lang="en-US" dirty="0"/>
          </a:p>
        </p:txBody>
      </p:sp>
    </p:spTree>
  </p:cSld>
  <p:clrMapOvr>
    <a:masterClrMapping/>
  </p:clrMapOvr>
  <p:transition spd="slow">
    <p:wipe dir="d"/>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“THIS INFORMATION IS NOT INTENTED TO PROVIDE LEGAL ADVICE  ON P.A.98-63.” </a:t>
            </a:r>
          </a:p>
        </p:txBody>
      </p:sp>
      <p:sp>
        <p:nvSpPr>
          <p:cNvPr id="3" name="Content Placeholder 2"/>
          <p:cNvSpPr>
            <a:spLocks noGrp="1"/>
          </p:cNvSpPr>
          <p:nvPr>
            <p:ph idx="1"/>
          </p:nvPr>
        </p:nvSpPr>
        <p:spPr/>
        <p:txBody>
          <a:bodyPr/>
          <a:lstStyle/>
          <a:p>
            <a:endParaRPr lang="en-US" sz="2400" dirty="0" smtClean="0"/>
          </a:p>
          <a:p>
            <a:r>
              <a:rPr lang="en-US" sz="2400" dirty="0" smtClean="0"/>
              <a:t>The </a:t>
            </a:r>
            <a:r>
              <a:rPr lang="en-US" sz="2400" dirty="0"/>
              <a:t>Emergency Rules and the Proposed Rules for Title 59, Part 150 were published in the Illinois Register, Vol.38, Issue 3, pages 1971 and 2413 on January 17th, 2014</a:t>
            </a:r>
            <a:r>
              <a:rPr lang="en-US" sz="2400" dirty="0" smtClean="0"/>
              <a:t>.</a:t>
            </a:r>
          </a:p>
          <a:p>
            <a:endParaRPr lang="en-US" sz="2400" dirty="0"/>
          </a:p>
          <a:p>
            <a:r>
              <a:rPr lang="en-US" sz="2400" dirty="0"/>
              <a:t>Please check the Department of Human Services (DHS) FOID web site for updated information relative to P.A. 098-0063.   </a:t>
            </a:r>
          </a:p>
          <a:p>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85140676"/>
      </p:ext>
    </p:extLst>
  </p:cSld>
  <p:clrMapOvr>
    <a:masterClrMapping/>
  </p:clrMapOvr>
  <p:transition spd="slow">
    <p:wipe dir="d"/>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Q&amp;As…..</a:t>
            </a:r>
            <a:endParaRPr lang="en-US" sz="2800" dirty="0"/>
          </a:p>
        </p:txBody>
      </p:sp>
      <p:sp>
        <p:nvSpPr>
          <p:cNvPr id="3" name="Content Placeholder 2"/>
          <p:cNvSpPr>
            <a:spLocks noGrp="1"/>
          </p:cNvSpPr>
          <p:nvPr>
            <p:ph idx="1"/>
          </p:nvPr>
        </p:nvSpPr>
        <p:spPr/>
        <p:txBody>
          <a:bodyPr>
            <a:normAutofit lnSpcReduction="10000"/>
          </a:bodyPr>
          <a:lstStyle/>
          <a:p>
            <a:r>
              <a:rPr lang="en-US" sz="2400" dirty="0" smtClean="0"/>
              <a:t>Since the facility and qualified examiners are required to report a Clear and Present Danger, won’t there be duplicate reporting? </a:t>
            </a:r>
          </a:p>
          <a:p>
            <a:pPr lvl="1"/>
            <a:r>
              <a:rPr lang="en-US" sz="2400" i="1" dirty="0" smtClean="0"/>
              <a:t>Yes, duplicate reporting is likely.  Unfortunately the statute currently requires this reporting.</a:t>
            </a:r>
          </a:p>
          <a:p>
            <a:pPr marL="457200" lvl="1" indent="0">
              <a:buNone/>
            </a:pPr>
            <a:endParaRPr lang="en-US" sz="2400" i="1" dirty="0" smtClean="0"/>
          </a:p>
          <a:p>
            <a:r>
              <a:rPr lang="en-US" sz="2400" dirty="0" smtClean="0"/>
              <a:t>If a person is reported as being a Voluntary Admission, then is converted to Involuntary, should the status be changed in the FOID Mental Health Reporting System? </a:t>
            </a:r>
          </a:p>
          <a:p>
            <a:pPr lvl="1"/>
            <a:r>
              <a:rPr lang="en-US" sz="2400" i="1" dirty="0" smtClean="0"/>
              <a:t>Yes. You may do so by batch process or by online entry via the FOID Mental Health Reporting System web site.</a:t>
            </a:r>
            <a:endParaRPr lang="en-US" sz="24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20</a:t>
            </a:fld>
            <a:endParaRPr lang="en-US" dirty="0"/>
          </a:p>
        </p:txBody>
      </p:sp>
    </p:spTree>
  </p:cSld>
  <p:clrMapOvr>
    <a:masterClrMapping/>
  </p:clrMapOvr>
  <p:transition spd="slow">
    <p:wipe dir="d"/>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Q&amp;As……</a:t>
            </a:r>
            <a:endParaRPr lang="en-US" sz="2800" dirty="0"/>
          </a:p>
        </p:txBody>
      </p:sp>
      <p:sp>
        <p:nvSpPr>
          <p:cNvPr id="3" name="Content Placeholder 2"/>
          <p:cNvSpPr>
            <a:spLocks noGrp="1"/>
          </p:cNvSpPr>
          <p:nvPr>
            <p:ph idx="1"/>
          </p:nvPr>
        </p:nvSpPr>
        <p:spPr/>
        <p:txBody>
          <a:bodyPr>
            <a:normAutofit lnSpcReduction="10000"/>
          </a:bodyPr>
          <a:lstStyle/>
          <a:p>
            <a:r>
              <a:rPr lang="en-US" sz="2200" dirty="0" smtClean="0"/>
              <a:t>If a person comes in to our facility on a writ, signed by a judge, but has not yet gone to court, so does not have a docket number, how do I enter this person in? Today I entered in as non-adjudicated as it has not actually had a court date and so no docket number needed. Did I do this correctly? </a:t>
            </a:r>
          </a:p>
          <a:p>
            <a:pPr lvl="1"/>
            <a:r>
              <a:rPr lang="en-US" sz="2200" i="1" dirty="0" smtClean="0"/>
              <a:t>Yes, this is the correct way of entering this. </a:t>
            </a:r>
          </a:p>
          <a:p>
            <a:pPr marL="457200" lvl="1" indent="0">
              <a:buNone/>
            </a:pPr>
            <a:endParaRPr lang="en-US" sz="2200" i="1" dirty="0" smtClean="0"/>
          </a:p>
          <a:p>
            <a:r>
              <a:rPr lang="en-US" sz="2200" dirty="0" smtClean="0"/>
              <a:t>Is an Emergency Petition the same thing as Clear and Present Danger? </a:t>
            </a:r>
          </a:p>
          <a:p>
            <a:pPr lvl="1"/>
            <a:r>
              <a:rPr lang="en-US" sz="2200" i="1" dirty="0" smtClean="0"/>
              <a:t>No. An Emergency Petition is a Non-Adjudicated  admission to an inpatient mental health treatment program. A Clear and Present Danger is a determination made by a </a:t>
            </a:r>
            <a:r>
              <a:rPr lang="en-US" sz="2200" dirty="0" smtClean="0"/>
              <a:t>physician, clinical psychologist, or qualified examiner</a:t>
            </a:r>
            <a:r>
              <a:rPr lang="en-US" sz="2200" i="1" dirty="0" smtClean="0"/>
              <a:t>.</a:t>
            </a:r>
            <a:endParaRPr lang="en-US" sz="2200"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21</a:t>
            </a:fld>
            <a:endParaRPr lang="en-US" dirty="0"/>
          </a:p>
        </p:txBody>
      </p:sp>
    </p:spTree>
  </p:cSld>
  <p:clrMapOvr>
    <a:masterClrMapping/>
  </p:clrMapOvr>
  <p:transition spd="slow">
    <p:wipe dir="d"/>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Q &amp;As…….</a:t>
            </a:r>
            <a:endParaRPr lang="en-US" sz="2800" dirty="0"/>
          </a:p>
        </p:txBody>
      </p:sp>
      <p:sp>
        <p:nvSpPr>
          <p:cNvPr id="3" name="Content Placeholder 2"/>
          <p:cNvSpPr>
            <a:spLocks noGrp="1"/>
          </p:cNvSpPr>
          <p:nvPr>
            <p:ph idx="1"/>
          </p:nvPr>
        </p:nvSpPr>
        <p:spPr/>
        <p:txBody>
          <a:bodyPr>
            <a:normAutofit/>
          </a:bodyPr>
          <a:lstStyle/>
          <a:p>
            <a:r>
              <a:rPr lang="en-US" sz="2000" dirty="0" smtClean="0"/>
              <a:t>How do we follow HIPPA and comply with the law? </a:t>
            </a:r>
          </a:p>
          <a:p>
            <a:endParaRPr lang="en-US" sz="2000" dirty="0" smtClean="0"/>
          </a:p>
          <a:p>
            <a:pPr lvl="1"/>
            <a:r>
              <a:rPr lang="en-US" sz="2000" i="1" dirty="0" smtClean="0"/>
              <a:t>HIPAA contains exceptions for reporting some “personal health information” in accordance with the requirements of state law </a:t>
            </a:r>
            <a:r>
              <a:rPr lang="en-US" sz="2000" i="1" dirty="0" smtClean="0"/>
              <a:t>(e.g.: </a:t>
            </a:r>
            <a:r>
              <a:rPr lang="en-US" sz="2000" i="1" dirty="0" smtClean="0"/>
              <a:t>child abuse, gunshot wounds). The reporting for FOID is required by state law for those facilities and </a:t>
            </a:r>
            <a:r>
              <a:rPr lang="en-US" sz="2000" dirty="0" smtClean="0"/>
              <a:t>physicians, clinical psychologists, or qualified examiners </a:t>
            </a:r>
            <a:r>
              <a:rPr lang="en-US" sz="2000" i="1" dirty="0" smtClean="0"/>
              <a:t>for which it applies. </a:t>
            </a:r>
          </a:p>
          <a:p>
            <a:endParaRPr lang="en-US" sz="2000" i="1" dirty="0" smtClean="0"/>
          </a:p>
          <a:p>
            <a:pPr lvl="1"/>
            <a:endParaRPr lang="en-US" sz="1600" i="1" dirty="0" smtClean="0"/>
          </a:p>
          <a:p>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22</a:t>
            </a:fld>
            <a:endParaRPr lang="en-US" dirty="0"/>
          </a:p>
        </p:txBody>
      </p:sp>
    </p:spTree>
  </p:cSld>
  <p:clrMapOvr>
    <a:masterClrMapping/>
  </p:clrMapOvr>
  <p:transition spd="slow">
    <p:wipe dir="d"/>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More Q&amp;As…..</a:t>
            </a:r>
            <a:endParaRPr lang="en-US" sz="2800" dirty="0"/>
          </a:p>
        </p:txBody>
      </p:sp>
      <p:sp>
        <p:nvSpPr>
          <p:cNvPr id="3" name="Content Placeholder 2"/>
          <p:cNvSpPr>
            <a:spLocks noGrp="1"/>
          </p:cNvSpPr>
          <p:nvPr>
            <p:ph idx="1"/>
          </p:nvPr>
        </p:nvSpPr>
        <p:spPr>
          <a:xfrm>
            <a:off x="762000" y="1295401"/>
            <a:ext cx="8077200" cy="4598376"/>
          </a:xfrm>
        </p:spPr>
        <p:txBody>
          <a:bodyPr>
            <a:normAutofit/>
          </a:bodyPr>
          <a:lstStyle/>
          <a:p>
            <a:r>
              <a:rPr lang="en-US" sz="2000" dirty="0" smtClean="0"/>
              <a:t>Does every person that is admitted to an psychiatric inpatient program  have to be a clear and present danger?</a:t>
            </a:r>
          </a:p>
          <a:p>
            <a:pPr lvl="1"/>
            <a:r>
              <a:rPr lang="en-US" sz="2000" i="1" dirty="0" smtClean="0"/>
              <a:t>Reporting </a:t>
            </a:r>
            <a:r>
              <a:rPr lang="en-US" sz="2000" i="1" u="sng" dirty="0" smtClean="0"/>
              <a:t>an admission </a:t>
            </a:r>
            <a:r>
              <a:rPr lang="en-US" sz="2000" i="1" dirty="0" smtClean="0"/>
              <a:t>to a psychiatric unit and reporting </a:t>
            </a:r>
            <a:r>
              <a:rPr lang="en-US" sz="2000" i="1" u="sng" dirty="0" smtClean="0"/>
              <a:t>a clear and present danger</a:t>
            </a:r>
            <a:r>
              <a:rPr lang="en-US" sz="2000" i="1" dirty="0" smtClean="0"/>
              <a:t> are two separate events.  If either or both occur they need to be reported.</a:t>
            </a:r>
          </a:p>
          <a:p>
            <a:pPr lvl="1"/>
            <a:endParaRPr lang="en-US" sz="2000" i="1" dirty="0" smtClean="0"/>
          </a:p>
          <a:p>
            <a:r>
              <a:rPr lang="en-US" sz="2000" i="1" dirty="0" smtClean="0"/>
              <a:t> </a:t>
            </a:r>
            <a:r>
              <a:rPr lang="en-US" sz="2000" dirty="0" smtClean="0"/>
              <a:t>Should my facility go back and enter information for persons who we know have been in an inpatient mental health treatment program within the last five years?</a:t>
            </a:r>
          </a:p>
          <a:p>
            <a:pPr lvl="1"/>
            <a:r>
              <a:rPr lang="en-US" sz="2000" i="1" dirty="0" smtClean="0"/>
              <a:t>No.  </a:t>
            </a:r>
            <a:endParaRPr lang="en-US" sz="2000" i="1"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23</a:t>
            </a:fld>
            <a:endParaRPr lang="en-US" dirty="0"/>
          </a:p>
        </p:txBody>
      </p:sp>
    </p:spTree>
  </p:cSld>
  <p:clrMapOvr>
    <a:masterClrMapping/>
  </p:clrMapOvr>
  <p:transition spd="slow">
    <p:wipe dir="d"/>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Facilities which have both – inpatient and outpatient mental health treatment programs</a:t>
            </a:r>
            <a:endParaRPr lang="en-US" sz="2800" dirty="0"/>
          </a:p>
        </p:txBody>
      </p:sp>
      <p:sp>
        <p:nvSpPr>
          <p:cNvPr id="3" name="Content Placeholder 2"/>
          <p:cNvSpPr>
            <a:spLocks noGrp="1"/>
          </p:cNvSpPr>
          <p:nvPr>
            <p:ph idx="1"/>
          </p:nvPr>
        </p:nvSpPr>
        <p:spPr>
          <a:xfrm>
            <a:off x="762000" y="1371601"/>
            <a:ext cx="8077200" cy="4800600"/>
          </a:xfrm>
        </p:spPr>
        <p:txBody>
          <a:bodyPr>
            <a:normAutofit/>
          </a:bodyPr>
          <a:lstStyle/>
          <a:p>
            <a:endParaRPr lang="en-US" sz="2400" i="1" dirty="0" smtClean="0"/>
          </a:p>
          <a:p>
            <a:r>
              <a:rPr lang="en-US" sz="2400" i="1" dirty="0" smtClean="0"/>
              <a:t>Large organizations may have both inpatient and outpatient mental health treatment programs. Unfortunately at the present time such organizations must register as an inpatient facility AND as an outpatient facility.  We apologize for the inconvenience.  We will develop the functionality for a single sign-on in the next release of the Illinois FOID Mental Health Reporting System.</a:t>
            </a:r>
            <a:endParaRPr lang="en-US" sz="24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24</a:t>
            </a:fld>
            <a:endParaRPr lang="en-US" dirty="0"/>
          </a:p>
        </p:txBody>
      </p:sp>
    </p:spTree>
  </p:cSld>
  <p:clrMapOvr>
    <a:masterClrMapping/>
  </p:clrMapOvr>
  <p:transition spd="slow">
    <p:wipe dir="d"/>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0"/>
            <a:ext cx="8077200" cy="1412632"/>
          </a:xfrm>
        </p:spPr>
        <p:txBody>
          <a:bodyPr/>
          <a:lstStyle/>
          <a:p>
            <a:pPr algn="ctr"/>
            <a:r>
              <a:rPr lang="en-US" dirty="0" smtClean="0"/>
              <a:t>For More </a:t>
            </a:r>
            <a:r>
              <a:rPr lang="en-US" sz="4000" dirty="0" smtClean="0"/>
              <a:t>Information</a:t>
            </a:r>
            <a:r>
              <a:rPr lang="en-US" dirty="0" smtClean="0"/>
              <a:t> Visit:</a:t>
            </a:r>
            <a:endParaRPr lang="en-US" dirty="0"/>
          </a:p>
        </p:txBody>
      </p:sp>
      <p:sp>
        <p:nvSpPr>
          <p:cNvPr id="3" name="Content Placeholder 2"/>
          <p:cNvSpPr>
            <a:spLocks noGrp="1"/>
          </p:cNvSpPr>
          <p:nvPr>
            <p:ph idx="1"/>
          </p:nvPr>
        </p:nvSpPr>
        <p:spPr>
          <a:xfrm>
            <a:off x="762000" y="1524000"/>
            <a:ext cx="8077200" cy="4369776"/>
          </a:xfrm>
        </p:spPr>
        <p:txBody>
          <a:bodyPr>
            <a:normAutofit/>
          </a:bodyPr>
          <a:lstStyle/>
          <a:p>
            <a:pPr algn="ctr">
              <a:buNone/>
            </a:pPr>
            <a:r>
              <a:rPr lang="en-US" sz="2800" dirty="0" smtClean="0"/>
              <a:t>The Illinois </a:t>
            </a:r>
            <a:r>
              <a:rPr lang="en-US" sz="2800" dirty="0"/>
              <a:t>FOID</a:t>
            </a:r>
            <a:r>
              <a:rPr lang="en-US" sz="2800" dirty="0" smtClean="0"/>
              <a:t> </a:t>
            </a:r>
          </a:p>
          <a:p>
            <a:pPr algn="ctr">
              <a:buNone/>
            </a:pPr>
            <a:r>
              <a:rPr lang="en-US" sz="2800" dirty="0" smtClean="0"/>
              <a:t>Mental </a:t>
            </a:r>
            <a:r>
              <a:rPr lang="en-US" sz="2800" dirty="0"/>
              <a:t>Health Reporting </a:t>
            </a:r>
            <a:r>
              <a:rPr lang="en-US" sz="2800" dirty="0" smtClean="0"/>
              <a:t>System Website</a:t>
            </a:r>
            <a:r>
              <a:rPr lang="en-US" sz="2400" dirty="0" smtClean="0"/>
              <a:t>:</a:t>
            </a:r>
          </a:p>
          <a:p>
            <a:pPr algn="ctr">
              <a:buNone/>
            </a:pPr>
            <a:endParaRPr lang="en-US" sz="1100" dirty="0" smtClean="0"/>
          </a:p>
          <a:p>
            <a:pPr lvl="1" algn="ctr">
              <a:buNone/>
            </a:pPr>
            <a:r>
              <a:rPr lang="en-US" sz="2400" dirty="0">
                <a:hlinkClick r:id="rId2"/>
              </a:rPr>
              <a:t>https://foid.dhs.illinois.gov/foidpublic/foid/</a:t>
            </a:r>
            <a:endParaRPr lang="en-US" sz="2400" dirty="0"/>
          </a:p>
          <a:p>
            <a:pPr algn="ctr">
              <a:buNone/>
            </a:pPr>
            <a:endParaRPr lang="en-US" sz="2400" dirty="0" smtClean="0"/>
          </a:p>
          <a:p>
            <a:pPr algn="ctr">
              <a:buNone/>
            </a:pPr>
            <a:r>
              <a:rPr lang="en-US" sz="2800" dirty="0" smtClean="0"/>
              <a:t>Like Us On Facebook       </a:t>
            </a:r>
          </a:p>
          <a:p>
            <a:pPr algn="ctr">
              <a:buNone/>
            </a:pPr>
            <a:endParaRPr lang="en-US" sz="2800" dirty="0" smtClean="0"/>
          </a:p>
          <a:p>
            <a:pPr algn="ctr">
              <a:buNone/>
            </a:pPr>
            <a:r>
              <a:rPr lang="en-US" sz="2800" dirty="0" smtClean="0"/>
              <a:t>Follow Us on Twitte</a:t>
            </a:r>
            <a:r>
              <a:rPr lang="en-US" sz="2400" dirty="0" smtClean="0"/>
              <a:t>r   </a:t>
            </a:r>
          </a:p>
          <a:p>
            <a:pPr>
              <a:buNone/>
            </a:pPr>
            <a:endParaRPr lang="en-US" sz="1800" dirty="0" smtClean="0"/>
          </a:p>
          <a:p>
            <a:pPr algn="ctr">
              <a:buNone/>
            </a:pPr>
            <a:r>
              <a:rPr lang="en-US" sz="1800" dirty="0" smtClean="0"/>
              <a:t>For Questions or Comments, Please e-mail us at:  </a:t>
            </a:r>
            <a:r>
              <a:rPr lang="en-US" sz="1800" dirty="0" smtClean="0">
                <a:hlinkClick r:id="rId3"/>
              </a:rPr>
              <a:t>Dhs.foid@illinois.gov</a:t>
            </a:r>
            <a:r>
              <a:rPr lang="en-US" sz="1800" dirty="0" smtClean="0"/>
              <a:t> </a:t>
            </a:r>
            <a:endParaRPr lang="en-US" sz="1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25</a:t>
            </a:fld>
            <a:endParaRPr lang="en-US" dirty="0"/>
          </a:p>
        </p:txBody>
      </p:sp>
      <p:pic>
        <p:nvPicPr>
          <p:cNvPr id="6" name="Picture 5" descr="facebook_icon (1) copy.jpg">
            <a:hlinkClick r:id="rId4"/>
          </p:cNvPr>
          <p:cNvPicPr>
            <a:picLocks noChangeAspect="1"/>
          </p:cNvPicPr>
          <p:nvPr/>
        </p:nvPicPr>
        <p:blipFill>
          <a:blip r:embed="rId5"/>
          <a:stretch>
            <a:fillRect/>
          </a:stretch>
        </p:blipFill>
        <p:spPr>
          <a:xfrm>
            <a:off x="6400800" y="3429000"/>
            <a:ext cx="694944" cy="694944"/>
          </a:xfrm>
          <a:prstGeom prst="rect">
            <a:avLst/>
          </a:prstGeom>
        </p:spPr>
      </p:pic>
      <p:pic>
        <p:nvPicPr>
          <p:cNvPr id="10" name="Picture 9" descr="Twitter icon.jpg">
            <a:hlinkClick r:id="rId6"/>
          </p:cNvPr>
          <p:cNvPicPr>
            <a:picLocks noChangeAspect="1"/>
          </p:cNvPicPr>
          <p:nvPr/>
        </p:nvPicPr>
        <p:blipFill>
          <a:blip r:embed="rId7"/>
          <a:stretch>
            <a:fillRect/>
          </a:stretch>
        </p:blipFill>
        <p:spPr>
          <a:xfrm>
            <a:off x="6400800" y="4495800"/>
            <a:ext cx="731520" cy="73152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69991224"/>
      </p:ext>
    </p:extLst>
  </p:cSld>
  <p:clrMapOvr>
    <a:masterClrMapping/>
  </p:clrMapOvr>
  <p:transition spd="slow">
    <p:wipe dir="d"/>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152400"/>
            <a:ext cx="8077200" cy="1371600"/>
          </a:xfrm>
        </p:spPr>
        <p:txBody>
          <a:bodyPr>
            <a:normAutofit fontScale="90000"/>
          </a:bodyPr>
          <a:lstStyle/>
          <a:p>
            <a:r>
              <a:rPr lang="en-US" sz="3100" dirty="0"/>
              <a:t/>
            </a:r>
            <a:br>
              <a:rPr lang="en-US" sz="3100" dirty="0"/>
            </a:br>
            <a:r>
              <a:rPr lang="en-US" sz="2700" dirty="0" smtClean="0"/>
              <a:t>P.A. 098-0063 provides a very broad definition of “Mental Health Facility”…</a:t>
            </a:r>
            <a:r>
              <a:rPr lang="en-US" sz="2700" dirty="0"/>
              <a:t/>
            </a:r>
            <a:br>
              <a:rPr lang="en-US" sz="2700" dirty="0"/>
            </a:br>
            <a:endParaRPr lang="en-US" sz="2700" dirty="0"/>
          </a:p>
        </p:txBody>
      </p:sp>
      <p:sp>
        <p:nvSpPr>
          <p:cNvPr id="3" name="Content Placeholder 2"/>
          <p:cNvSpPr>
            <a:spLocks noGrp="1"/>
          </p:cNvSpPr>
          <p:nvPr>
            <p:ph idx="1"/>
          </p:nvPr>
        </p:nvSpPr>
        <p:spPr>
          <a:xfrm>
            <a:off x="762000" y="1295400"/>
            <a:ext cx="8077200" cy="4952999"/>
          </a:xfrm>
        </p:spPr>
        <p:txBody>
          <a:bodyPr>
            <a:normAutofit/>
          </a:bodyPr>
          <a:lstStyle/>
          <a:p>
            <a:endParaRPr lang="en-US" sz="2000" dirty="0" smtClean="0"/>
          </a:p>
          <a:p>
            <a:endParaRPr lang="en-US" sz="2000" dirty="0"/>
          </a:p>
          <a:p>
            <a:r>
              <a:rPr lang="en-US" sz="2000" dirty="0" smtClean="0"/>
              <a:t>The </a:t>
            </a:r>
            <a:r>
              <a:rPr lang="en-US" sz="2000" dirty="0"/>
              <a:t>definition of “Mental health facility”: means any licensed private hospital or hospital affiliate, institution, or facility, or part thereof, and any facility, or part thereof, operated by the State or a political subdivision thereof which provide treatment of persons with mental illness and includes all hospitals, institutions, clinics, evaluation facilities, mental health centers, colleges, universities, long-term care facilities, and nursing homes, or parts thereof, which provide treatment of persons with mental illness whether or not the primary purpose is to provide treatment of person with mental illness. (FOID Act, Sec 1.1)</a:t>
            </a:r>
          </a:p>
          <a:p>
            <a:endParaRPr lang="en-US" dirty="0">
              <a:solidFill>
                <a:srgbClr val="FF0000"/>
              </a:solidFill>
            </a:endParaRPr>
          </a:p>
        </p:txBody>
      </p:sp>
      <p:sp>
        <p:nvSpPr>
          <p:cNvPr id="4" name="Slide Number Placeholder 3"/>
          <p:cNvSpPr>
            <a:spLocks noGrp="1"/>
          </p:cNvSpPr>
          <p:nvPr>
            <p:ph type="sldNum" sz="quarter" idx="12"/>
          </p:nvPr>
        </p:nvSpPr>
        <p:spPr/>
        <p:txBody>
          <a:bodyPr/>
          <a:lstStyle/>
          <a:p>
            <a:fld id="{33D6E5A2-EC83-451F-A719-9AC1370DD5CF}" type="slidenum">
              <a:rPr lang="en-US" smtClean="0"/>
              <a:pPr/>
              <a:t>3</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236825261"/>
      </p:ext>
    </p:extLst>
  </p:cSld>
  <p:clrMapOvr>
    <a:masterClrMapping/>
  </p:clrMapOvr>
  <p:transition spd="slow">
    <p:wipe dir="d"/>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Content Placeholder 4"/>
          <p:cNvSpPr>
            <a:spLocks noGrp="1"/>
          </p:cNvSpPr>
          <p:nvPr>
            <p:ph idx="1"/>
            <p:custDataLst>
              <p:tags r:id="rId2"/>
            </p:custDataLst>
          </p:nvPr>
        </p:nvSpPr>
        <p:spPr>
          <a:xfrm>
            <a:off x="762000" y="457200"/>
            <a:ext cx="8077200" cy="5436576"/>
          </a:xfrm>
        </p:spPr>
        <p:txBody>
          <a:bodyPr>
            <a:normAutofit/>
          </a:bodyPr>
          <a:lstStyle/>
          <a:p>
            <a:r>
              <a:rPr lang="en-US" sz="2400" dirty="0" smtClean="0"/>
              <a:t>This is a training module specifically for facilities which provide inpatient mental health treatment:</a:t>
            </a:r>
          </a:p>
          <a:p>
            <a:pPr marL="0" indent="0">
              <a:buNone/>
            </a:pPr>
            <a:endParaRPr lang="en-US" sz="2400" dirty="0" smtClean="0"/>
          </a:p>
          <a:p>
            <a:pPr lvl="1"/>
            <a:r>
              <a:rPr lang="en-US" sz="2400" dirty="0" smtClean="0"/>
              <a:t>Hospitals (with inpatient mental health treatment programs)</a:t>
            </a:r>
          </a:p>
          <a:p>
            <a:pPr lvl="1"/>
            <a:r>
              <a:rPr lang="en-US" sz="2400" dirty="0" smtClean="0"/>
              <a:t>Nursing Homes (with inpatient mental health treatment programs)</a:t>
            </a:r>
          </a:p>
          <a:p>
            <a:pPr lvl="1"/>
            <a:r>
              <a:rPr lang="en-US" sz="2400" dirty="0" smtClean="0"/>
              <a:t>Supervised Transitional Residential Programs</a:t>
            </a:r>
          </a:p>
          <a:p>
            <a:pPr lvl="1"/>
            <a:r>
              <a:rPr lang="en-US" sz="2400" dirty="0" smtClean="0"/>
              <a:t>Specialized Mental Health Rehabilitation Facility</a:t>
            </a:r>
          </a:p>
          <a:p>
            <a:endParaRPr lang="en-US" dirty="0" smtClean="0"/>
          </a:p>
        </p:txBody>
      </p:sp>
      <p:sp>
        <p:nvSpPr>
          <p:cNvPr id="3" name="Slide Number Placeholder 2"/>
          <p:cNvSpPr>
            <a:spLocks noGrp="1"/>
          </p:cNvSpPr>
          <p:nvPr>
            <p:ph type="sldNum" sz="quarter" idx="12"/>
          </p:nvPr>
        </p:nvSpPr>
        <p:spPr/>
        <p:txBody>
          <a:bodyPr/>
          <a:lstStyle/>
          <a:p>
            <a:fld id="{33D6E5A2-EC83-451F-A719-9AC1370DD5CF}" type="slidenum">
              <a:rPr lang="en-US" smtClean="0"/>
              <a:pPr/>
              <a:t>4</a:t>
            </a:fld>
            <a:endParaRPr lang="en-US" dirty="0"/>
          </a:p>
        </p:txBody>
      </p:sp>
    </p:spTree>
    <p:custDataLst>
      <p:tags r:id="rId1"/>
    </p:custDataLst>
  </p:cSld>
  <p:clrMapOvr>
    <a:masterClrMapping/>
  </p:clrMapOvr>
  <p:transition spd="slow">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Determining if your facility provides Inpatient Mental Health Treatment or Outpatient Mental Health Treatment</a:t>
            </a:r>
          </a:p>
        </p:txBody>
      </p:sp>
      <p:sp>
        <p:nvSpPr>
          <p:cNvPr id="3" name="Content Placeholder 2"/>
          <p:cNvSpPr>
            <a:spLocks noGrp="1"/>
          </p:cNvSpPr>
          <p:nvPr>
            <p:ph idx="1"/>
          </p:nvPr>
        </p:nvSpPr>
        <p:spPr/>
        <p:txBody>
          <a:bodyPr>
            <a:normAutofit fontScale="70000" lnSpcReduction="20000"/>
          </a:bodyPr>
          <a:lstStyle/>
          <a:p>
            <a:r>
              <a:rPr lang="en-US" dirty="0"/>
              <a:t>DHS’s administrative rules make a distinction between inpatient mental health treatment facilities and outpatient mental health treatment facilities.  </a:t>
            </a:r>
          </a:p>
          <a:p>
            <a:r>
              <a:rPr lang="en-US" dirty="0"/>
              <a:t>Inpatient mental health treatment facilities include hospitals with inpatient psychiatric programs, nursing homes identified as Institutions for Mental Disease (IMDs) , and specialized mental health rehabilitation facilities (SMHRF</a:t>
            </a:r>
            <a:r>
              <a:rPr lang="en-US" dirty="0" smtClean="0"/>
              <a:t>). All of these programs are licensed </a:t>
            </a:r>
            <a:r>
              <a:rPr lang="en-US" dirty="0"/>
              <a:t>by the Department of Public Health.</a:t>
            </a:r>
          </a:p>
          <a:p>
            <a:r>
              <a:rPr lang="en-US" dirty="0"/>
              <a:t>Inpatient mental health treatment facilities also include supervised residential treatment programs certified by the Department of Human Services. Although not considered hospital inpatient level of care these facilities are agency owned residential living facilities which provide 24 hour supervision and mental health treatment by specially trained personnel. These facilities provide patients with level of care services as defined in Rule 132. </a:t>
            </a:r>
          </a:p>
        </p:txBody>
      </p:sp>
      <p:sp>
        <p:nvSpPr>
          <p:cNvPr id="4" name="Slide Number Placeholder 3"/>
          <p:cNvSpPr>
            <a:spLocks noGrp="1"/>
          </p:cNvSpPr>
          <p:nvPr>
            <p:ph type="sldNum" sz="quarter" idx="12"/>
          </p:nvPr>
        </p:nvSpPr>
        <p:spPr/>
        <p:txBody>
          <a:bodyPr/>
          <a:lstStyle/>
          <a:p>
            <a:fld id="{33D6E5A2-EC83-451F-A719-9AC1370DD5CF}" type="slidenum">
              <a:rPr lang="en-US" smtClean="0"/>
              <a:pPr/>
              <a:t>5</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234400254"/>
      </p:ext>
    </p:extLst>
  </p:cSld>
  <p:clrMapOvr>
    <a:masterClrMapping/>
  </p:clrMapOvr>
  <p:transition spd="slow">
    <p:wipe dir="d"/>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559168"/>
          </a:xfrm>
        </p:spPr>
        <p:txBody>
          <a:bodyPr>
            <a:noAutofit/>
          </a:bodyPr>
          <a:lstStyle/>
          <a:p>
            <a:r>
              <a:rPr lang="en-US" sz="2400" dirty="0" smtClean="0"/>
              <a:t>Facilities which provide inpatient mental health treatment programs must register and report to the </a:t>
            </a:r>
            <a:r>
              <a:rPr lang="en-US" sz="2400" u="sng" dirty="0" smtClean="0"/>
              <a:t>Illinois FOID Mental Health Reporting System</a:t>
            </a:r>
            <a:r>
              <a:rPr lang="en-US" sz="2400" dirty="0" smtClean="0"/>
              <a:t> on a regular basis:</a:t>
            </a:r>
            <a:endParaRPr lang="en-US" sz="2400" dirty="0"/>
          </a:p>
        </p:txBody>
      </p:sp>
      <p:sp>
        <p:nvSpPr>
          <p:cNvPr id="3" name="Content Placeholder 2"/>
          <p:cNvSpPr>
            <a:spLocks noGrp="1"/>
          </p:cNvSpPr>
          <p:nvPr>
            <p:ph idx="1"/>
          </p:nvPr>
        </p:nvSpPr>
        <p:spPr>
          <a:xfrm>
            <a:off x="762000" y="2057400"/>
            <a:ext cx="8077200" cy="3836376"/>
          </a:xfrm>
        </p:spPr>
        <p:txBody>
          <a:bodyPr>
            <a:normAutofit fontScale="70000" lnSpcReduction="20000"/>
          </a:bodyPr>
          <a:lstStyle/>
          <a:p>
            <a:r>
              <a:rPr lang="en-US" sz="2600" dirty="0" smtClean="0"/>
              <a:t>The facility may designate staff as the agency’s “authorized user” responsible for submitting information to the DHS FOID web site.</a:t>
            </a:r>
          </a:p>
          <a:p>
            <a:endParaRPr lang="en-US" sz="2600" dirty="0"/>
          </a:p>
          <a:p>
            <a:r>
              <a:rPr lang="en-US" sz="2600" dirty="0"/>
              <a:t> </a:t>
            </a:r>
            <a:r>
              <a:rPr lang="en-US" sz="2600" dirty="0" smtClean="0"/>
              <a:t>The facility must </a:t>
            </a:r>
            <a:r>
              <a:rPr lang="en-US" sz="2600" dirty="0"/>
              <a:t>report </a:t>
            </a:r>
            <a:r>
              <a:rPr lang="en-US" sz="2600" dirty="0" smtClean="0"/>
              <a:t>all </a:t>
            </a:r>
            <a:r>
              <a:rPr lang="en-US" sz="2600" dirty="0"/>
              <a:t>admissions within seven days </a:t>
            </a:r>
            <a:r>
              <a:rPr lang="en-US" sz="2600" dirty="0" smtClean="0"/>
              <a:t>and </a:t>
            </a:r>
            <a:r>
              <a:rPr lang="en-US" sz="2600" dirty="0"/>
              <a:t>discharges within seven </a:t>
            </a:r>
            <a:r>
              <a:rPr lang="en-US" sz="2600" dirty="0" smtClean="0"/>
              <a:t>days.</a:t>
            </a:r>
          </a:p>
          <a:p>
            <a:pPr marL="0" indent="0">
              <a:buNone/>
            </a:pPr>
            <a:endParaRPr lang="en-US" sz="2600" dirty="0" smtClean="0"/>
          </a:p>
          <a:p>
            <a:r>
              <a:rPr lang="en-US" sz="2600" dirty="0" smtClean="0"/>
              <a:t>Facilities must also report what type of admission occurred. The </a:t>
            </a:r>
            <a:r>
              <a:rPr lang="en-US" sz="2600" dirty="0"/>
              <a:t>DHS </a:t>
            </a:r>
            <a:r>
              <a:rPr lang="en-US" sz="2600" dirty="0" smtClean="0"/>
              <a:t>Rule </a:t>
            </a:r>
            <a:r>
              <a:rPr lang="en-US" sz="2600" dirty="0"/>
              <a:t>further defines </a:t>
            </a:r>
            <a:r>
              <a:rPr lang="en-US" sz="2600" dirty="0" smtClean="0"/>
              <a:t>admission types as non-adjudicated </a:t>
            </a:r>
            <a:r>
              <a:rPr lang="en-US" sz="2600" dirty="0"/>
              <a:t>(voluntary) </a:t>
            </a:r>
            <a:r>
              <a:rPr lang="en-US" sz="2600" dirty="0" smtClean="0"/>
              <a:t>and </a:t>
            </a:r>
            <a:r>
              <a:rPr lang="en-US" sz="2600" dirty="0"/>
              <a:t>adjudicated (involuntary</a:t>
            </a:r>
            <a:r>
              <a:rPr lang="en-US" sz="2600" dirty="0" smtClean="0"/>
              <a:t>).   </a:t>
            </a:r>
            <a:endParaRPr lang="en-US" sz="2600" dirty="0"/>
          </a:p>
          <a:p>
            <a:endParaRPr lang="en-US" dirty="0"/>
          </a:p>
          <a:p>
            <a:pPr lvl="1"/>
            <a:r>
              <a:rPr lang="en-US" dirty="0" smtClean="0"/>
              <a:t>Voluntary </a:t>
            </a:r>
            <a:r>
              <a:rPr lang="en-US" dirty="0"/>
              <a:t>(non-adjudicated) has five (5) subtypes</a:t>
            </a:r>
          </a:p>
          <a:p>
            <a:endParaRPr lang="en-US" dirty="0"/>
          </a:p>
          <a:p>
            <a:pPr lvl="1"/>
            <a:r>
              <a:rPr lang="en-US" dirty="0"/>
              <a:t>Involuntary (adjudicated) has fourteen (14) subtypes</a:t>
            </a:r>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6</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900129309"/>
      </p:ext>
    </p:extLst>
  </p:cSld>
  <p:clrMapOvr>
    <a:masterClrMapping/>
  </p:clrMapOvr>
  <p:transition spd="slow">
    <p:wipe dir="d"/>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Non-adjudicated admission subtypes (must specify one):</a:t>
            </a:r>
            <a:endParaRPr lang="en-US" sz="3200" dirty="0"/>
          </a:p>
        </p:txBody>
      </p:sp>
      <p:sp>
        <p:nvSpPr>
          <p:cNvPr id="3" name="Content Placeholder 2"/>
          <p:cNvSpPr>
            <a:spLocks noGrp="1"/>
          </p:cNvSpPr>
          <p:nvPr>
            <p:ph idx="1"/>
          </p:nvPr>
        </p:nvSpPr>
        <p:spPr/>
        <p:txBody>
          <a:bodyPr>
            <a:normAutofit/>
          </a:bodyPr>
          <a:lstStyle/>
          <a:p>
            <a:endParaRPr lang="en-US" sz="2400" dirty="0" smtClean="0"/>
          </a:p>
          <a:p>
            <a:pPr marL="0" indent="0">
              <a:buNone/>
            </a:pPr>
            <a:endParaRPr lang="en-US" sz="2400" dirty="0" smtClean="0"/>
          </a:p>
          <a:p>
            <a:r>
              <a:rPr lang="en-US" sz="2400" dirty="0" smtClean="0"/>
              <a:t>Voluntary</a:t>
            </a:r>
          </a:p>
          <a:p>
            <a:r>
              <a:rPr lang="en-US" sz="2400" dirty="0" smtClean="0"/>
              <a:t>Informal</a:t>
            </a:r>
          </a:p>
          <a:p>
            <a:r>
              <a:rPr lang="en-US" sz="2400" dirty="0" smtClean="0"/>
              <a:t>Detention </a:t>
            </a:r>
            <a:r>
              <a:rPr lang="en-US" sz="2400" dirty="0"/>
              <a:t>and Evaluation (Inpatient Only</a:t>
            </a:r>
            <a:r>
              <a:rPr lang="en-US" sz="2400" dirty="0" smtClean="0"/>
              <a:t>)</a:t>
            </a:r>
          </a:p>
          <a:p>
            <a:r>
              <a:rPr lang="en-US" sz="2400" dirty="0" smtClean="0"/>
              <a:t>Emergency </a:t>
            </a:r>
            <a:r>
              <a:rPr lang="en-US" sz="2400" dirty="0"/>
              <a:t>Admission (Petition/Certificates</a:t>
            </a:r>
            <a:r>
              <a:rPr lang="en-US" sz="2400" dirty="0" smtClean="0"/>
              <a:t>)</a:t>
            </a:r>
          </a:p>
          <a:p>
            <a:r>
              <a:rPr lang="en-US" sz="2400" dirty="0" smtClean="0"/>
              <a:t>Juvenile </a:t>
            </a:r>
            <a:r>
              <a:rPr lang="en-US" sz="2400" dirty="0"/>
              <a:t>Admissions</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7</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475134127"/>
      </p:ext>
    </p:extLst>
  </p:cSld>
  <p:clrMapOvr>
    <a:masterClrMapping/>
  </p:clrMapOvr>
  <p:transition spd="slow">
    <p:wipe dir="d"/>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797168"/>
          </a:xfrm>
        </p:spPr>
        <p:txBody>
          <a:bodyPr>
            <a:normAutofit/>
          </a:bodyPr>
          <a:lstStyle/>
          <a:p>
            <a:r>
              <a:rPr lang="en-US" sz="2800" dirty="0" smtClean="0"/>
              <a:t>Adjudicated admission subtypes</a:t>
            </a:r>
            <a:endParaRPr lang="en-US" sz="2800" dirty="0"/>
          </a:p>
        </p:txBody>
      </p:sp>
      <p:sp>
        <p:nvSpPr>
          <p:cNvPr id="3" name="Content Placeholder 2"/>
          <p:cNvSpPr>
            <a:spLocks noGrp="1"/>
          </p:cNvSpPr>
          <p:nvPr>
            <p:ph idx="1"/>
          </p:nvPr>
        </p:nvSpPr>
        <p:spPr>
          <a:xfrm>
            <a:off x="762000" y="990600"/>
            <a:ext cx="8077200" cy="5333999"/>
          </a:xfrm>
        </p:spPr>
        <p:txBody>
          <a:bodyPr>
            <a:normAutofit lnSpcReduction="10000"/>
          </a:bodyPr>
          <a:lstStyle/>
          <a:p>
            <a:r>
              <a:rPr lang="en-US" sz="1800" dirty="0" smtClean="0"/>
              <a:t>Involuntary</a:t>
            </a:r>
            <a:r>
              <a:rPr lang="en-US" sz="1800" dirty="0"/>
              <a:t>/ adjudicated </a:t>
            </a:r>
            <a:r>
              <a:rPr lang="en-US" sz="1800" dirty="0" smtClean="0"/>
              <a:t>Mentally Disabled Person fourteen (14</a:t>
            </a:r>
            <a:r>
              <a:rPr lang="en-US" sz="1800" dirty="0"/>
              <a:t>) different types Adjudicated Mentally Disabled Person</a:t>
            </a:r>
          </a:p>
          <a:p>
            <a:r>
              <a:rPr lang="en-US" sz="1800" dirty="0"/>
              <a:t>Presents as a clear and present danger</a:t>
            </a:r>
          </a:p>
          <a:p>
            <a:r>
              <a:rPr lang="en-US" sz="1800" dirty="0"/>
              <a:t>Lacks the mental capacity to manage his/her own affairs</a:t>
            </a:r>
          </a:p>
          <a:p>
            <a:r>
              <a:rPr lang="en-US" sz="1800" dirty="0"/>
              <a:t>Is not guilty in a criminal case by reason of insanity</a:t>
            </a:r>
          </a:p>
          <a:p>
            <a:r>
              <a:rPr lang="en-US" sz="1800" dirty="0"/>
              <a:t>Is guilty but mentally ill</a:t>
            </a:r>
          </a:p>
          <a:p>
            <a:r>
              <a:rPr lang="en-US" sz="1800" dirty="0"/>
              <a:t>Is incompetent to stand trial in a criminal case</a:t>
            </a:r>
          </a:p>
          <a:p>
            <a:r>
              <a:rPr lang="en-US" sz="1800" dirty="0"/>
              <a:t>Is not guilty by reason of lack of mental responsibility</a:t>
            </a:r>
          </a:p>
          <a:p>
            <a:r>
              <a:rPr lang="en-US" sz="1800" dirty="0"/>
              <a:t>Is a sexually violent person</a:t>
            </a:r>
          </a:p>
          <a:p>
            <a:r>
              <a:rPr lang="en-US" sz="1800" dirty="0"/>
              <a:t>Continued on next slide…Has been found to be a sexually dangerous person</a:t>
            </a:r>
          </a:p>
          <a:p>
            <a:r>
              <a:rPr lang="en-US" sz="1800" dirty="0"/>
              <a:t>Is unfit to stand trial under the Juvenile Court Act of 1987</a:t>
            </a:r>
          </a:p>
          <a:p>
            <a:r>
              <a:rPr lang="en-US" sz="1800" dirty="0"/>
              <a:t>Not guilty by reason of insanity under the Juvenile Court Act of 1987</a:t>
            </a:r>
          </a:p>
          <a:p>
            <a:r>
              <a:rPr lang="en-US" sz="1800" dirty="0"/>
              <a:t>Is subject to involuntary admission as an inpatient</a:t>
            </a:r>
          </a:p>
          <a:p>
            <a:r>
              <a:rPr lang="en-US" sz="1800" dirty="0"/>
              <a:t>Is subject to involuntary admission as an outpatient</a:t>
            </a:r>
          </a:p>
          <a:p>
            <a:r>
              <a:rPr lang="en-US" sz="1800" dirty="0"/>
              <a:t>Is subject to judicial admission</a:t>
            </a:r>
          </a:p>
          <a:p>
            <a:r>
              <a:rPr lang="en-US" sz="1800" dirty="0"/>
              <a:t>Is subject to the provisions of the Interstate Agreements on Sexually Dangerous Persons Act</a:t>
            </a:r>
          </a:p>
          <a:p>
            <a:endParaRPr lang="en-US" sz="1800" dirty="0"/>
          </a:p>
          <a:p>
            <a:endParaRPr lang="en-US" sz="1800"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8</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98047436"/>
      </p:ext>
    </p:extLst>
  </p:cSld>
  <p:clrMapOvr>
    <a:masterClrMapping/>
  </p:clrMapOvr>
  <p:transition spd="slow">
    <p:wipe dir="d"/>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69632"/>
            <a:ext cx="8077200" cy="1254368"/>
          </a:xfrm>
        </p:spPr>
        <p:txBody>
          <a:bodyPr>
            <a:normAutofit fontScale="90000"/>
          </a:bodyPr>
          <a:lstStyle/>
          <a:p>
            <a:r>
              <a:rPr lang="en-US" sz="2000" dirty="0" smtClean="0"/>
              <a:t/>
            </a:r>
            <a:br>
              <a:rPr lang="en-US" sz="2000" dirty="0" smtClean="0"/>
            </a:br>
            <a:r>
              <a:rPr lang="en-US" sz="2700" dirty="0" smtClean="0"/>
              <a:t>Facilities with inpatient mental health treatment programs also  report a patient determined to be a </a:t>
            </a:r>
            <a:r>
              <a:rPr lang="en-US" sz="2700" u="sng" dirty="0" smtClean="0"/>
              <a:t>clear and present danger</a:t>
            </a:r>
            <a:r>
              <a:rPr lang="en-US" sz="2700" dirty="0" smtClean="0"/>
              <a:t>.</a:t>
            </a:r>
            <a:r>
              <a:rPr lang="en-US" sz="2700" dirty="0"/>
              <a:t/>
            </a:r>
            <a:br>
              <a:rPr lang="en-US" sz="2700" dirty="0"/>
            </a:br>
            <a:endParaRPr lang="en-US" sz="2700" dirty="0"/>
          </a:p>
        </p:txBody>
      </p:sp>
      <p:sp>
        <p:nvSpPr>
          <p:cNvPr id="3" name="Content Placeholder 2"/>
          <p:cNvSpPr>
            <a:spLocks noGrp="1"/>
          </p:cNvSpPr>
          <p:nvPr>
            <p:ph idx="1"/>
          </p:nvPr>
        </p:nvSpPr>
        <p:spPr>
          <a:xfrm>
            <a:off x="762000" y="1371600"/>
            <a:ext cx="8077200" cy="4724399"/>
          </a:xfrm>
        </p:spPr>
        <p:txBody>
          <a:bodyPr>
            <a:normAutofit fontScale="25000" lnSpcReduction="20000"/>
          </a:bodyPr>
          <a:lstStyle/>
          <a:p>
            <a:endParaRPr lang="en-US" dirty="0"/>
          </a:p>
          <a:p>
            <a:endParaRPr lang="en-US" sz="7200" dirty="0" smtClean="0"/>
          </a:p>
          <a:p>
            <a:r>
              <a:rPr lang="en-US" sz="7200" dirty="0" smtClean="0"/>
              <a:t>The determination is based on a structured assessment or evaluation which in the clinical judgment of the physician, licensed clinical psychologist, </a:t>
            </a:r>
            <a:r>
              <a:rPr lang="en-US" sz="7200" dirty="0"/>
              <a:t>or qualified </a:t>
            </a:r>
            <a:r>
              <a:rPr lang="en-US" sz="7200" dirty="0" smtClean="0"/>
              <a:t>examiner practicing at the facility supports the diagnosis of a clear and present danger. </a:t>
            </a:r>
          </a:p>
          <a:p>
            <a:endParaRPr lang="en-US" sz="7200" dirty="0"/>
          </a:p>
          <a:p>
            <a:pPr lvl="1"/>
            <a:r>
              <a:rPr lang="en-US" sz="7200" dirty="0" smtClean="0"/>
              <a:t>As defined in P.A. 98-63 “Clear </a:t>
            </a:r>
            <a:r>
              <a:rPr lang="en-US" sz="7200" dirty="0"/>
              <a:t>and present danger” means a person who</a:t>
            </a:r>
            <a:r>
              <a:rPr lang="en-US" sz="7200" dirty="0" smtClean="0"/>
              <a:t>:</a:t>
            </a:r>
          </a:p>
          <a:p>
            <a:pPr lvl="1"/>
            <a:endParaRPr lang="en-US" sz="7200" dirty="0"/>
          </a:p>
          <a:p>
            <a:pPr lvl="2"/>
            <a:r>
              <a:rPr lang="en-US" sz="7200" dirty="0" smtClean="0"/>
              <a:t>Communicates </a:t>
            </a:r>
            <a:r>
              <a:rPr lang="en-US" sz="7200" dirty="0"/>
              <a:t>a serious threat of physical violence against a reasonably identifiable victim or poses a clear and imminent risk of serious physical injury to himself, herself, or another person as determined by a physician, clinical psychologist, or qualified examiner; </a:t>
            </a:r>
            <a:r>
              <a:rPr lang="en-US" sz="7200" dirty="0" smtClean="0"/>
              <a:t>and/or </a:t>
            </a:r>
          </a:p>
          <a:p>
            <a:pPr lvl="2"/>
            <a:endParaRPr lang="en-US" sz="7200" dirty="0"/>
          </a:p>
          <a:p>
            <a:pPr lvl="2"/>
            <a:r>
              <a:rPr lang="en-US" sz="7200" dirty="0" smtClean="0"/>
              <a:t>Demonstrates </a:t>
            </a:r>
            <a:r>
              <a:rPr lang="en-US" sz="7200" dirty="0"/>
              <a:t>threatening physical or verbal behavior, such as violent, suicidal, or assaultive threats, actions, or other behavior, as determined by a physician, clinical psychologist, qualified examiner, school administrator, or law enforcement official. (FOID Act, 430 ILCS 65/1.1)</a:t>
            </a:r>
          </a:p>
          <a:p>
            <a:endParaRPr lang="en-US" dirty="0"/>
          </a:p>
          <a:p>
            <a:pPr marL="0" indent="0">
              <a:buNone/>
            </a:pPr>
            <a:r>
              <a:rPr lang="en-US" dirty="0"/>
              <a:t>	</a:t>
            </a:r>
          </a:p>
          <a:p>
            <a:endParaRPr lang="en-US" dirty="0"/>
          </a:p>
          <a:p>
            <a:pPr marL="0" indent="0">
              <a:buNone/>
            </a:pPr>
            <a:r>
              <a:rPr lang="en-US" dirty="0"/>
              <a:t> </a:t>
            </a:r>
          </a:p>
          <a:p>
            <a:endParaRPr lang="en-US" dirty="0"/>
          </a:p>
        </p:txBody>
      </p:sp>
      <p:sp>
        <p:nvSpPr>
          <p:cNvPr id="4" name="Slide Number Placeholder 3"/>
          <p:cNvSpPr>
            <a:spLocks noGrp="1"/>
          </p:cNvSpPr>
          <p:nvPr>
            <p:ph type="sldNum" sz="quarter" idx="12"/>
          </p:nvPr>
        </p:nvSpPr>
        <p:spPr/>
        <p:txBody>
          <a:bodyPr/>
          <a:lstStyle/>
          <a:p>
            <a:fld id="{33D6E5A2-EC83-451F-A719-9AC1370DD5CF}" type="slidenum">
              <a:rPr lang="en-US" smtClean="0"/>
              <a:pPr/>
              <a:t>9</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04229046"/>
      </p:ext>
    </p:extLst>
  </p:cSld>
  <p:clrMapOvr>
    <a:masterClrMapping/>
  </p:clrMapOvr>
  <p:transition spd="slow">
    <p:wipe dir="d"/>
  </p:transition>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ECTIONID" val="yI2DOt6RzRcU51QxdhNewL"/>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HAGzTPKJNXuuOK4v20iPS7"/>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0uhWvCQomImT50qU5y4Znw"/>
</p:tagLst>
</file>

<file path=ppt/tags/tag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ECTIONID" val="QUq8QELArFIgadhH063fpq"/>
</p:tagLst>
</file>

<file path=ppt/tags/tag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DVSHAPEID" val="retnMj4SFfqbVIhVK0Rf83"/>
</p:tagLst>
</file>

<file path=ppt/theme/theme1.xml><?xml version="1.0" encoding="utf-8"?>
<a:theme xmlns:a="http://schemas.openxmlformats.org/drawingml/2006/main" name="Trai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AE2DD2CEDFADB4EBF763E6C5EB287A8" ma:contentTypeVersion="2" ma:contentTypeDescription="Create a new document." ma:contentTypeScope="" ma:versionID="80f9069d355b9f785f5100bf2f6d4dd4">
  <xsd:schema xmlns:xsd="http://www.w3.org/2001/XMLSchema" xmlns:p="http://schemas.microsoft.com/office/2006/metadata/properties" targetNamespace="http://schemas.microsoft.com/office/2006/metadata/properties" ma:root="true" ma:fieldsID="35d9e9e6eeff513401f88396ec1d2dfe">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A8CC5BB9-E5AE-4641-BF79-B1A18D72CE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12BF631-A20D-4427-AAD3-F7BB966D7237}">
  <ds:schemaRefs>
    <ds:schemaRef ds:uri="http://schemas.microsoft.com/sharepoint/v3/contenttype/forms"/>
  </ds:schemaRefs>
</ds:datastoreItem>
</file>

<file path=customXml/itemProps3.xml><?xml version="1.0" encoding="utf-8"?>
<ds:datastoreItem xmlns:ds="http://schemas.openxmlformats.org/officeDocument/2006/customXml" ds:itemID="{93999358-05A4-4D58-AE69-ACB2A225BAF0}">
  <ds:schemaRefs>
    <ds:schemaRef ds:uri="http://purl.org/dc/elements/1.1/"/>
    <ds:schemaRef ds:uri="http://purl.org/dc/dcmitype/"/>
    <ds:schemaRef ds:uri="http://www.w3.org/XML/1998/namespace"/>
    <ds:schemaRef ds:uri="http://purl.org/dc/terms/"/>
    <ds:schemaRef ds:uri="http://schemas.microsoft.com/office/2006/documentManagement/types"/>
    <ds:schemaRef ds:uri="http://schemas.microsoft.com/office/2006/metadata/propertie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Training</Template>
  <TotalTime>0</TotalTime>
  <Words>3123</Words>
  <Application>Microsoft Macintosh PowerPoint</Application>
  <PresentationFormat>On-screen Show (4:3)</PresentationFormat>
  <Paragraphs>222</Paragraphs>
  <Slides>25</Slides>
  <Notes>2</Notes>
  <HiddenSlides>0</HiddenSlides>
  <MMClips>0</MMClips>
  <ScaleCrop>false</ScaleCrop>
  <HeadingPairs>
    <vt:vector size="4" baseType="variant">
      <vt:variant>
        <vt:lpstr>Design Template</vt:lpstr>
      </vt:variant>
      <vt:variant>
        <vt:i4>1</vt:i4>
      </vt:variant>
      <vt:variant>
        <vt:lpstr>Slide Titles</vt:lpstr>
      </vt:variant>
      <vt:variant>
        <vt:i4>25</vt:i4>
      </vt:variant>
    </vt:vector>
  </HeadingPairs>
  <TitlesOfParts>
    <vt:vector size="26" baseType="lpstr">
      <vt:lpstr>Training</vt:lpstr>
      <vt:lpstr> Illinois Firearm Owner Identification (FOID) Mental Health Reporting System Requirements  Facilities with inpatient Mental Health Treatment Programs Training module </vt:lpstr>
      <vt:lpstr>“THIS INFORMATION IS NOT INTENTED TO PROVIDE LEGAL ADVICE  ON P.A.98-63.” </vt:lpstr>
      <vt:lpstr> P.A. 098-0063 provides a very broad definition of “Mental Health Facility”… </vt:lpstr>
      <vt:lpstr>Slide 4</vt:lpstr>
      <vt:lpstr>Determining if your facility provides Inpatient Mental Health Treatment or Outpatient Mental Health Treatment</vt:lpstr>
      <vt:lpstr>Facilities which provide inpatient mental health treatment programs must register and report to the Illinois FOID Mental Health Reporting System on a regular basis:</vt:lpstr>
      <vt:lpstr>Non-adjudicated admission subtypes (must specify one):</vt:lpstr>
      <vt:lpstr>Adjudicated admission subtypes</vt:lpstr>
      <vt:lpstr> Facilities with inpatient mental health treatment programs also  report a patient determined to be a clear and present danger. </vt:lpstr>
      <vt:lpstr> Facilities with inpatient mental health treatment programs also  report a patient determined to be developmentally or intellectually disabled.    </vt:lpstr>
      <vt:lpstr>Reporting “on  behalf of” physicians, clinical psychologists, or qualified examiners practicing at the facility.  </vt:lpstr>
      <vt:lpstr>Liability</vt:lpstr>
      <vt:lpstr> Special Scenarios…#1 emergency room of a hospital*:  </vt:lpstr>
      <vt:lpstr> Special Scenario…#1 continued….emergency room of a hospital*:  </vt:lpstr>
      <vt:lpstr>Special Scenario #2….An individual is admitted to a hospital.</vt:lpstr>
      <vt:lpstr>Special scenario #2 continued…..an individual is admitted to a hospital</vt:lpstr>
      <vt:lpstr>Q&amp;As…..Is there a specific day of the week which facilities should submit their reports to the FOID Mental Health Reporting System? </vt:lpstr>
      <vt:lpstr> More Q&amp;As..… </vt:lpstr>
      <vt:lpstr> More Q&amp;As….. </vt:lpstr>
      <vt:lpstr>More Q&amp;As…..</vt:lpstr>
      <vt:lpstr>More Q&amp;As……</vt:lpstr>
      <vt:lpstr>More Q &amp;As…….</vt:lpstr>
      <vt:lpstr>More Q&amp;As…..</vt:lpstr>
      <vt:lpstr>Facilities which have both – inpatient and outpatient mental health treatment programs</vt:lpstr>
      <vt:lpstr>For More Information Visit: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2014-05-05T18:05:47Z</dcterms:created>
  <dcterms:modified xsi:type="dcterms:W3CDTF">2014-05-05T18:06:19Z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0x0101000AE2DD2CEDFADB4EBF763E6C5EB287A8</vt:lpwstr>
  </property>
</Properties>
</file>