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customXml/itemProps1.xml" ContentType="application/vnd.openxmlformats-officedocument.customXmlProperti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docProps/custom.xml" ContentType="application/vnd.openxmlformats-officedocument.custom-properties+xml"/>
  <Override PartName="/customXml/itemProps2.xml" ContentType="application/vnd.openxmlformats-officedocument.customXmlProperties+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tags/tag2.xml" ContentType="application/vnd.openxmlformats-officedocument.presentationml.tags+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customXml/itemProps3.xml" ContentType="application/vnd.openxmlformats-officedocument.customXmlProperties+xml"/>
  <Override PartName="/ppt/slideLayouts/slideLayout21.xml" ContentType="application/vnd.openxmlformats-officedocument.presentationml.slideLayout+xml"/>
  <Override PartName="/ppt/slides/slide7.xml" ContentType="application/vnd.openxmlformats-officedocument.presentationml.slide+xml"/>
  <Override PartName="/ppt/slideLayouts/slideLayout13.xml" ContentType="application/vnd.openxmlformats-officedocument.presentationml.slideLayout+xml"/>
  <Override PartName="/ppt/presentation.xml" ContentType="application/vnd.openxmlformats-officedocument.presentationml.presentation.main+xml"/>
  <Override PartName="/ppt/notesSlides/notesSlide2.xml" ContentType="application/vnd.openxmlformats-officedocument.presentationml.notesSlide+xml"/>
  <Override PartName="/ppt/slides/slide12.xml" ContentType="application/vnd.openxmlformats-officedocument.presentationml.slide+xml"/>
  <Override PartName="/ppt/slideLayouts/slideLayout7.xml" ContentType="application/vnd.openxmlformats-officedocument.presentationml.slideLayout+xml"/>
  <Override PartName="/ppt/tags/tag3.xml" ContentType="application/vnd.openxmlformats-officedocument.presentationml.tags+xml"/>
  <Override PartName="/ppt/slides/slide3.xml" ContentType="application/vnd.openxmlformats-officedocument.presentationml.slide+xml"/>
  <Override PartName="/ppt/theme/theme4.xml" ContentType="application/vnd.openxmlformats-officedocument.them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removePersonalInfoOnSave="1" saveSubsetFonts="1">
  <p:sldMasterIdLst>
    <p:sldMasterId id="2147483648" r:id="rId4"/>
    <p:sldMasterId id="2147483676" r:id="rId5"/>
  </p:sldMasterIdLst>
  <p:notesMasterIdLst>
    <p:notesMasterId r:id="rId20"/>
  </p:notesMasterIdLst>
  <p:handoutMasterIdLst>
    <p:handoutMasterId r:id="rId21"/>
  </p:handoutMasterIdLst>
  <p:sldIdLst>
    <p:sldId id="259" r:id="rId6"/>
    <p:sldId id="356" r:id="rId7"/>
    <p:sldId id="344" r:id="rId8"/>
    <p:sldId id="352" r:id="rId9"/>
    <p:sldId id="354" r:id="rId10"/>
    <p:sldId id="348" r:id="rId11"/>
    <p:sldId id="355" r:id="rId12"/>
    <p:sldId id="351" r:id="rId13"/>
    <p:sldId id="353" r:id="rId14"/>
    <p:sldId id="349" r:id="rId15"/>
    <p:sldId id="310" r:id="rId16"/>
    <p:sldId id="313" r:id="rId17"/>
    <p:sldId id="336" r:id="rId18"/>
    <p:sldId id="3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p14:section name="Default Section" id="{779CC93D-E52E-4D84-901B-11D7331DD495}">
          <p14:sldIdLst>
            <p14:sldId id="259"/>
            <p14:sldId id="356"/>
          </p14:sldIdLst>
        </p14:section>
        <p14:section name="Overview and Objectives" id="{ABA716BF-3A5C-4ADB-94C9-CFEF84EBA240}">
          <p14:sldIdLst>
            <p14:sldId id="344"/>
            <p14:sldId id="352"/>
            <p14:sldId id="354"/>
            <p14:sldId id="348"/>
            <p14:sldId id="355"/>
            <p14:sldId id="351"/>
            <p14:sldId id="353"/>
            <p14:sldId id="349"/>
            <p14:sldId id="310"/>
            <p14:sldId id="313"/>
            <p14:sldId id="336"/>
            <p14:sldId id="350"/>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showPr>
  <p:clrMru>
    <a:srgbClr val="003300"/>
    <a:srgbClr val="009ED6"/>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3350" autoAdjust="0"/>
    <p:restoredTop sz="84029" autoAdjust="0"/>
  </p:normalViewPr>
  <p:slideViewPr>
    <p:cSldViewPr>
      <p:cViewPr>
        <p:scale>
          <a:sx n="83" d="100"/>
          <a:sy n="83" d="100"/>
        </p:scale>
        <p:origin x="-1936" y="-936"/>
      </p:cViewPr>
      <p:guideLst>
        <p:guide orient="horz" pos="2160"/>
        <p:guide pos="2880"/>
      </p:guideLst>
    </p:cSldViewPr>
  </p:slideViewPr>
  <p:outlineViewPr>
    <p:cViewPr>
      <p:scale>
        <a:sx n="33" d="100"/>
        <a:sy n="33" d="100"/>
      </p:scale>
      <p:origin x="0" y="2670"/>
    </p:cViewPr>
  </p:outlin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5/5/14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48700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5/5/14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79865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grayscale. Run a test print to make sure your colors work when printed in pure black and white and grayscale.</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10</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84277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5/5/14</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bg>
      <p:bgPr>
        <a:blipFill dpi="0" rotWithShape="1">
          <a:blip r:embed="rId2" cstate="email">
            <a:lum/>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bg>
      <p:bgPr>
        <a:blipFill dpi="0" rotWithShape="1">
          <a:blip r:embed="rId2" cstate="email">
            <a:lum/>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5/5/14</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Layout" Target="../slideLayouts/slideLayout1.xml"/><Relationship Id="rId5"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Dhs.foid@illinois.gov" TargetMode="External"/><Relationship Id="rId4" Type="http://schemas.openxmlformats.org/officeDocument/2006/relationships/hyperlink" Target="https://www.facebook.com/DHSFOID" TargetMode="External"/><Relationship Id="rId5" Type="http://schemas.openxmlformats.org/officeDocument/2006/relationships/image" Target="../media/image6.jpeg"/><Relationship Id="rId6" Type="http://schemas.openxmlformats.org/officeDocument/2006/relationships/hyperlink" Target="https://twitter.com/DHSFOID" TargetMode="External"/><Relationship Id="rId7" Type="http://schemas.openxmlformats.org/officeDocument/2006/relationships/image" Target="../media/image7.jpeg"/><Relationship Id="rId1" Type="http://schemas.openxmlformats.org/officeDocument/2006/relationships/slideLayout" Target="../slideLayouts/slideLayout15.xml"/><Relationship Id="rId2" Type="http://schemas.openxmlformats.org/officeDocument/2006/relationships/hyperlink" Target="https://foid.dhs.illinois.gov/foidpublic/foi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362200" y="381000"/>
            <a:ext cx="6408824" cy="3733800"/>
          </a:xfrm>
        </p:spPr>
        <p:txBody>
          <a:bodyPr>
            <a:normAutofit fontScale="90000"/>
          </a:bodyPr>
          <a:lstStyle/>
          <a:p>
            <a:pPr algn="l"/>
            <a:r>
              <a:rPr lang="en-US" sz="3200" dirty="0" smtClean="0"/>
              <a:t>Firearm </a:t>
            </a:r>
            <a:r>
              <a:rPr lang="en-US" sz="3200" dirty="0"/>
              <a:t>Owner Identification (FOID) Program Reporting </a:t>
            </a:r>
            <a:r>
              <a:rPr lang="en-US" sz="3200" dirty="0" smtClean="0"/>
              <a:t>Requirements</a:t>
            </a:r>
            <a:br>
              <a:rPr lang="en-US" sz="3200" dirty="0" smtClean="0"/>
            </a:br>
            <a:r>
              <a:rPr lang="en-US" sz="3200" dirty="0"/>
              <a:t/>
            </a:r>
            <a:br>
              <a:rPr lang="en-US" sz="3200" dirty="0"/>
            </a:br>
            <a:r>
              <a:rPr lang="en-US" sz="3200" dirty="0" smtClean="0"/>
              <a:t>Hospitals, nursing homes, and other Facilities </a:t>
            </a:r>
            <a:r>
              <a:rPr lang="en-US" sz="3200" u="sng" dirty="0" smtClean="0"/>
              <a:t>without Inpatient </a:t>
            </a:r>
            <a:r>
              <a:rPr lang="en-US" sz="3200" dirty="0" smtClean="0"/>
              <a:t>Mental Health Treatment Programs Training Module</a:t>
            </a:r>
            <a:r>
              <a:rPr lang="en-US" sz="3200" dirty="0"/>
              <a:t/>
            </a:r>
            <a:br>
              <a:rPr lang="en-US" sz="3200" dirty="0"/>
            </a:br>
            <a:endParaRPr lang="en-US" sz="3200" dirty="0"/>
          </a:p>
        </p:txBody>
      </p:sp>
      <p:sp>
        <p:nvSpPr>
          <p:cNvPr id="3" name="Subtitle 2"/>
          <p:cNvSpPr>
            <a:spLocks noGrp="1"/>
          </p:cNvSpPr>
          <p:nvPr>
            <p:ph type="subTitle" idx="1"/>
            <p:custDataLst>
              <p:tags r:id="rId3"/>
            </p:custDataLst>
          </p:nvPr>
        </p:nvSpPr>
        <p:spPr>
          <a:xfrm>
            <a:off x="3962400" y="3200400"/>
            <a:ext cx="4772528" cy="2819400"/>
          </a:xfrm>
        </p:spPr>
        <p:txBody>
          <a:bodyPr>
            <a:normAutofit/>
          </a:bodyPr>
          <a:lstStyle/>
          <a:p>
            <a:pPr algn="l"/>
            <a:endParaRPr lang="en-US" dirty="0" smtClean="0">
              <a:latin typeface="+mn-lt"/>
            </a:endParaRPr>
          </a:p>
          <a:p>
            <a:pPr algn="l"/>
            <a:endParaRPr lang="en-US" dirty="0">
              <a:latin typeface="+mn-lt"/>
            </a:endParaRPr>
          </a:p>
          <a:p>
            <a:pPr algn="l"/>
            <a:endParaRPr lang="en-US" dirty="0" smtClean="0">
              <a:latin typeface="+mn-lt"/>
            </a:endParaRPr>
          </a:p>
          <a:p>
            <a:pPr algn="l"/>
            <a:r>
              <a:rPr lang="en-US" dirty="0" smtClean="0">
                <a:latin typeface="+mn-lt"/>
              </a:rPr>
              <a:t>Illinois Department of Human Services</a:t>
            </a:r>
          </a:p>
          <a:p>
            <a:pPr algn="l"/>
            <a:endParaRPr lang="en-US" dirty="0">
              <a:latin typeface="+mn-lt"/>
            </a:endParaRPr>
          </a:p>
          <a:p>
            <a:pPr algn="l"/>
            <a:r>
              <a:rPr lang="en-US" smtClean="0">
                <a:latin typeface="+mn-lt"/>
              </a:rPr>
              <a:t>April 2014 </a:t>
            </a:r>
            <a:endParaRPr lang="en-US"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254368"/>
          </a:xfrm>
        </p:spPr>
        <p:txBody>
          <a:bodyPr>
            <a:noAutofit/>
          </a:bodyPr>
          <a:lstStyle/>
          <a:p>
            <a:r>
              <a:rPr lang="en-US" sz="2400" dirty="0" smtClean="0"/>
              <a:t>Reporting “on behalf of” physicians, licensed psychologists, and qualified examiners practicing at the facility.</a:t>
            </a:r>
            <a:endParaRPr lang="en-US" sz="2400" dirty="0"/>
          </a:p>
        </p:txBody>
      </p:sp>
      <p:sp>
        <p:nvSpPr>
          <p:cNvPr id="3" name="Content Placeholder 2"/>
          <p:cNvSpPr>
            <a:spLocks noGrp="1"/>
          </p:cNvSpPr>
          <p:nvPr>
            <p:ph idx="1"/>
          </p:nvPr>
        </p:nvSpPr>
        <p:spPr>
          <a:xfrm>
            <a:off x="762000" y="1752600"/>
            <a:ext cx="8077200" cy="4419600"/>
          </a:xfrm>
        </p:spPr>
        <p:txBody>
          <a:bodyPr>
            <a:normAutofit fontScale="92500" lnSpcReduction="10000"/>
          </a:bodyPr>
          <a:lstStyle/>
          <a:p>
            <a:r>
              <a:rPr lang="en-US" sz="2400" dirty="0" smtClean="0"/>
              <a:t>This is voluntary on the part of the outpatient facility. </a:t>
            </a:r>
          </a:p>
          <a:p>
            <a:r>
              <a:rPr lang="en-US" sz="2400" dirty="0" smtClean="0"/>
              <a:t>For facilities reporting on </a:t>
            </a:r>
            <a:r>
              <a:rPr lang="en-US" sz="2400" dirty="0"/>
              <a:t>b</a:t>
            </a:r>
            <a:r>
              <a:rPr lang="en-US" sz="2400" dirty="0" smtClean="0"/>
              <a:t>ehalf of physicians, licensed psychologists, and qualified examiners the facility assumes the responsibility for verifying the credentials of the professional’s practice.</a:t>
            </a:r>
          </a:p>
          <a:p>
            <a:pPr marL="0" indent="0">
              <a:buNone/>
            </a:pPr>
            <a:endParaRPr lang="en-US" sz="2400" dirty="0" smtClean="0"/>
          </a:p>
          <a:p>
            <a:r>
              <a:rPr lang="en-US" sz="2400" dirty="0" smtClean="0"/>
              <a:t>What can be reported?</a:t>
            </a:r>
          </a:p>
          <a:p>
            <a:pPr lvl="1"/>
            <a:r>
              <a:rPr lang="en-US" sz="2000" dirty="0" smtClean="0"/>
              <a:t>That a patient has been determined by a physician, licensed psychologist, or qualified examiner to be a Clear and Present danger, developmental disabled and/or intellectually disabled. </a:t>
            </a:r>
          </a:p>
          <a:p>
            <a:pPr lvl="1"/>
            <a:r>
              <a:rPr lang="en-US" sz="2000" dirty="0" smtClean="0"/>
              <a:t>Report includes professional’s name and type of license</a:t>
            </a:r>
          </a:p>
          <a:p>
            <a:pPr lvl="1"/>
            <a:r>
              <a:rPr lang="en-US" sz="2000" dirty="0" smtClean="0"/>
              <a:t>C&amp;P report must include a brief description “in your own words” why you believe the patient is a clear and present danger.</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43101762"/>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Liability</a:t>
            </a:r>
            <a:endParaRPr lang="en-US" sz="3600" dirty="0"/>
          </a:p>
        </p:txBody>
      </p:sp>
      <p:sp>
        <p:nvSpPr>
          <p:cNvPr id="3" name="Content Placeholder 2"/>
          <p:cNvSpPr>
            <a:spLocks noGrp="1"/>
          </p:cNvSpPr>
          <p:nvPr>
            <p:ph idx="1"/>
          </p:nvPr>
        </p:nvSpPr>
        <p:spPr>
          <a:xfrm>
            <a:off x="762000" y="1295401"/>
            <a:ext cx="8077200" cy="4800600"/>
          </a:xfrm>
        </p:spPr>
        <p:txBody>
          <a:bodyPr>
            <a:noAutofit/>
          </a:bodyPr>
          <a:lstStyle/>
          <a:p>
            <a:r>
              <a:rPr lang="en-US" sz="2000" dirty="0" smtClean="0"/>
              <a:t>Any person, institution, or agency, under this Act, participating in good faith in the reporting or disclosure of records and communications otherwise in accordance with this provision or with rules, regulations or guidelines issued by the Department shall have immunity from any liability, civil, criminal or otherwise, that might result by reason of action. For the purpose of any proceeding, civil, or criminal, arising out of a report or disclosure in accordance with this provision, the good faith of any person, institution, or agency so reporting or disclosing shall be presumed. The full extent of the immunity provided in this subsection (b) shall apply to any person, institution or agency that fails to make a report or disclosure in the good faith believe that the report or disclosure would violate federal regulation governing the confidentiality of alcohol and drug abuse patient records implementing 42 USC 290dd-3 and 290ee-3. [MHDD Confidentiality Act, Sec 12 (b)]</a:t>
            </a: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98902405"/>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8077200" cy="5943600"/>
          </a:xfrm>
        </p:spPr>
        <p:txBody>
          <a:bodyPr>
            <a:noAutofit/>
          </a:bodyPr>
          <a:lstStyle/>
          <a:p>
            <a:r>
              <a:rPr lang="en-US" sz="2800" dirty="0" smtClean="0"/>
              <a:t>Case Scenario…#1  </a:t>
            </a:r>
            <a:r>
              <a:rPr lang="en-US" sz="2800" dirty="0"/>
              <a:t>A patient is seen in an </a:t>
            </a:r>
            <a:r>
              <a:rPr lang="en-US" sz="2800" dirty="0" smtClean="0"/>
              <a:t>outpatient mental health facility: </a:t>
            </a:r>
            <a:endParaRPr lang="en-US" sz="2800" dirty="0"/>
          </a:p>
          <a:p>
            <a:endParaRPr lang="en-US" sz="2400" dirty="0"/>
          </a:p>
          <a:p>
            <a:r>
              <a:rPr lang="en-US" sz="2400" dirty="0"/>
              <a:t>An individual after being observed for a time leaves against medical advice without being admitted. </a:t>
            </a:r>
            <a:r>
              <a:rPr lang="en-US" sz="2400" dirty="0" smtClean="0"/>
              <a:t>  As long as the patient was not determined as a Clear and Present danger there is nothing to report.   </a:t>
            </a:r>
          </a:p>
          <a:p>
            <a:endParaRPr lang="en-US" sz="2400" dirty="0"/>
          </a:p>
          <a:p>
            <a:r>
              <a:rPr lang="en-US" sz="2400" dirty="0"/>
              <a:t>An individual is “observed” in an emergency room for less than 24 hours and eventually leaves without being admitted. The individual requests and/or receives a prescription  which is a psychotropic medication.  There is no indication of “clear and present” danger.  There is nothing to report</a:t>
            </a:r>
            <a:r>
              <a:rPr lang="en-US" sz="2400" dirty="0" smtClean="0"/>
              <a:t>.</a:t>
            </a:r>
          </a:p>
          <a:p>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6523853"/>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025768"/>
          </a:xfrm>
        </p:spPr>
        <p:txBody>
          <a:bodyPr>
            <a:noAutofit/>
          </a:bodyPr>
          <a:lstStyle/>
          <a:p>
            <a:r>
              <a:rPr lang="en-US" sz="2800" dirty="0" smtClean="0"/>
              <a:t>Additional examples clarifying outpatient facility reporting</a:t>
            </a:r>
            <a:endParaRPr lang="en-US" sz="2800" dirty="0"/>
          </a:p>
        </p:txBody>
      </p:sp>
      <p:sp>
        <p:nvSpPr>
          <p:cNvPr id="3" name="Content Placeholder 2"/>
          <p:cNvSpPr>
            <a:spLocks noGrp="1"/>
          </p:cNvSpPr>
          <p:nvPr>
            <p:ph idx="1"/>
          </p:nvPr>
        </p:nvSpPr>
        <p:spPr>
          <a:xfrm>
            <a:off x="762000" y="1219200"/>
            <a:ext cx="8077200" cy="5181599"/>
          </a:xfrm>
        </p:spPr>
        <p:txBody>
          <a:bodyPr>
            <a:normAutofit lnSpcReduction="10000"/>
          </a:bodyPr>
          <a:lstStyle/>
          <a:p>
            <a:endParaRPr lang="en-US" sz="2400" dirty="0" smtClean="0"/>
          </a:p>
          <a:p>
            <a:r>
              <a:rPr lang="en-US" sz="2400" dirty="0" smtClean="0"/>
              <a:t>The </a:t>
            </a:r>
            <a:r>
              <a:rPr lang="en-US" sz="2400" dirty="0"/>
              <a:t>person </a:t>
            </a:r>
            <a:r>
              <a:rPr lang="en-US" sz="2400" dirty="0" smtClean="0"/>
              <a:t>with mental illness </a:t>
            </a:r>
            <a:r>
              <a:rPr lang="en-US" sz="2400" u="sng" dirty="0" smtClean="0"/>
              <a:t>comes </a:t>
            </a:r>
            <a:r>
              <a:rPr lang="en-US" sz="2400" u="sng" dirty="0"/>
              <a:t>to the emergency </a:t>
            </a:r>
            <a:r>
              <a:rPr lang="en-US" sz="2400" u="sng" dirty="0" smtClean="0"/>
              <a:t>room of </a:t>
            </a:r>
            <a:r>
              <a:rPr lang="en-US" sz="2400" u="sng" dirty="0"/>
              <a:t>a hospital for an injury or illness</a:t>
            </a:r>
            <a:r>
              <a:rPr lang="en-US" sz="2400" dirty="0"/>
              <a:t>, is treated and released.  The person </a:t>
            </a:r>
            <a:r>
              <a:rPr lang="en-US" sz="2400" dirty="0" smtClean="0"/>
              <a:t>would not be </a:t>
            </a:r>
            <a:r>
              <a:rPr lang="en-US" sz="2400" dirty="0"/>
              <a:t>reported.</a:t>
            </a:r>
          </a:p>
          <a:p>
            <a:r>
              <a:rPr lang="en-US" sz="2400" dirty="0"/>
              <a:t>The person with mental illness comes to the emergency department of a hospital for an injury or illness, </a:t>
            </a:r>
            <a:r>
              <a:rPr lang="en-US" sz="2400" u="sng" dirty="0"/>
              <a:t>is </a:t>
            </a:r>
            <a:r>
              <a:rPr lang="en-US" sz="2400" u="sng" dirty="0" smtClean="0"/>
              <a:t>admitted to the hospital (non-psychiatric unit) and treated for the illness or injury</a:t>
            </a:r>
            <a:r>
              <a:rPr lang="en-US" sz="2400" dirty="0" smtClean="0"/>
              <a:t>.  The </a:t>
            </a:r>
            <a:r>
              <a:rPr lang="en-US" sz="2400" dirty="0"/>
              <a:t>person </a:t>
            </a:r>
            <a:r>
              <a:rPr lang="en-US" sz="2400" dirty="0" smtClean="0"/>
              <a:t>would not be reported.</a:t>
            </a:r>
          </a:p>
          <a:p>
            <a:r>
              <a:rPr lang="en-US" sz="2400" dirty="0"/>
              <a:t>The person with mental illness comes to the emergency department of a hospital for treatment of the mental illness, and is transferred to another hospital for admission to their psychiatric or behavioral health unit.  The person would not be reported by the sending hospital but should be reported by the receiving hospital.</a:t>
            </a:r>
          </a:p>
          <a:p>
            <a:endParaRPr lang="en-US" sz="2400" dirty="0"/>
          </a:p>
          <a:p>
            <a:pPr marL="0" indent="0">
              <a:buNone/>
            </a:pP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2822779"/>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077200" cy="1412632"/>
          </a:xfrm>
        </p:spPr>
        <p:txBody>
          <a:bodyPr/>
          <a:lstStyle/>
          <a:p>
            <a:pPr algn="ctr"/>
            <a:r>
              <a:rPr lang="en-US" dirty="0" smtClean="0"/>
              <a:t>For More </a:t>
            </a:r>
            <a:r>
              <a:rPr lang="en-US" sz="4000" dirty="0" smtClean="0"/>
              <a:t>Information</a:t>
            </a:r>
            <a:r>
              <a:rPr lang="en-US" dirty="0" smtClean="0"/>
              <a:t> Visit:</a:t>
            </a:r>
            <a:endParaRPr lang="en-US" dirty="0"/>
          </a:p>
        </p:txBody>
      </p:sp>
      <p:sp>
        <p:nvSpPr>
          <p:cNvPr id="3" name="Content Placeholder 2"/>
          <p:cNvSpPr>
            <a:spLocks noGrp="1"/>
          </p:cNvSpPr>
          <p:nvPr>
            <p:ph idx="1"/>
          </p:nvPr>
        </p:nvSpPr>
        <p:spPr>
          <a:xfrm>
            <a:off x="762000" y="1524000"/>
            <a:ext cx="8077200" cy="4369776"/>
          </a:xfrm>
        </p:spPr>
        <p:txBody>
          <a:bodyPr>
            <a:normAutofit/>
          </a:bodyPr>
          <a:lstStyle/>
          <a:p>
            <a:pPr algn="ctr">
              <a:buNone/>
            </a:pPr>
            <a:r>
              <a:rPr lang="en-US" sz="2800" dirty="0" smtClean="0"/>
              <a:t>The Illinois </a:t>
            </a:r>
            <a:r>
              <a:rPr lang="en-US" sz="2800" dirty="0"/>
              <a:t>FOID</a:t>
            </a:r>
            <a:r>
              <a:rPr lang="en-US" sz="2800" dirty="0" smtClean="0"/>
              <a:t> </a:t>
            </a:r>
          </a:p>
          <a:p>
            <a:pPr algn="ctr">
              <a:buNone/>
            </a:pPr>
            <a:r>
              <a:rPr lang="en-US" sz="2800" dirty="0" smtClean="0"/>
              <a:t>Mental </a:t>
            </a:r>
            <a:r>
              <a:rPr lang="en-US" sz="2800" dirty="0"/>
              <a:t>Health Reporting </a:t>
            </a:r>
            <a:r>
              <a:rPr lang="en-US" sz="2800" dirty="0" smtClean="0"/>
              <a:t>System Website</a:t>
            </a:r>
            <a:r>
              <a:rPr lang="en-US" sz="2400" dirty="0" smtClean="0"/>
              <a:t>:</a:t>
            </a:r>
          </a:p>
          <a:p>
            <a:pPr algn="ctr">
              <a:buNone/>
            </a:pPr>
            <a:endParaRPr lang="en-US" sz="1100" dirty="0" smtClean="0"/>
          </a:p>
          <a:p>
            <a:pPr lvl="1" algn="ctr">
              <a:buNone/>
            </a:pPr>
            <a:r>
              <a:rPr lang="en-US" sz="2400" dirty="0">
                <a:hlinkClick r:id="rId2"/>
              </a:rPr>
              <a:t>https://foid.dhs.illinois.gov/foidpublic/foid/</a:t>
            </a:r>
            <a:endParaRPr lang="en-US" sz="2400" dirty="0"/>
          </a:p>
          <a:p>
            <a:pPr algn="ctr">
              <a:buNone/>
            </a:pPr>
            <a:endParaRPr lang="en-US" sz="2400" dirty="0" smtClean="0"/>
          </a:p>
          <a:p>
            <a:pPr algn="ctr">
              <a:buNone/>
            </a:pPr>
            <a:r>
              <a:rPr lang="en-US" sz="2800" dirty="0" smtClean="0"/>
              <a:t>Like Us On Facebook       </a:t>
            </a:r>
          </a:p>
          <a:p>
            <a:pPr algn="ctr">
              <a:buNone/>
            </a:pPr>
            <a:endParaRPr lang="en-US" sz="2800" dirty="0" smtClean="0"/>
          </a:p>
          <a:p>
            <a:pPr algn="ctr">
              <a:buNone/>
            </a:pPr>
            <a:r>
              <a:rPr lang="en-US" sz="2800" dirty="0" smtClean="0"/>
              <a:t>Follow Us on Twitte</a:t>
            </a:r>
            <a:r>
              <a:rPr lang="en-US" sz="2400" dirty="0" smtClean="0"/>
              <a:t>r   </a:t>
            </a:r>
          </a:p>
          <a:p>
            <a:pPr>
              <a:buNone/>
            </a:pPr>
            <a:endParaRPr lang="en-US" sz="1800" dirty="0" smtClean="0"/>
          </a:p>
          <a:p>
            <a:pPr algn="ctr">
              <a:buNone/>
            </a:pPr>
            <a:r>
              <a:rPr lang="en-US" sz="1800" dirty="0" smtClean="0"/>
              <a:t>For Questions or Comments, Please e-mail us at:  </a:t>
            </a:r>
            <a:r>
              <a:rPr lang="en-US" sz="1800" dirty="0" smtClean="0">
                <a:hlinkClick r:id="rId3"/>
              </a:rPr>
              <a:t>Dhs.foid@illinois.gov</a:t>
            </a:r>
            <a:r>
              <a:rPr lang="en-US" sz="1800" smtClean="0"/>
              <a:t> </a:t>
            </a:r>
            <a:endParaRPr lang="en-US" sz="1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14</a:t>
            </a:fld>
            <a:endParaRPr lang="en-US" dirty="0"/>
          </a:p>
        </p:txBody>
      </p:sp>
      <p:pic>
        <p:nvPicPr>
          <p:cNvPr id="6" name="Picture 5" descr="facebook_icon (1) copy.jpg">
            <a:hlinkClick r:id="rId4"/>
          </p:cNvPr>
          <p:cNvPicPr>
            <a:picLocks noChangeAspect="1"/>
          </p:cNvPicPr>
          <p:nvPr/>
        </p:nvPicPr>
        <p:blipFill>
          <a:blip r:embed="rId5"/>
          <a:stretch>
            <a:fillRect/>
          </a:stretch>
        </p:blipFill>
        <p:spPr>
          <a:xfrm>
            <a:off x="6400800" y="3429000"/>
            <a:ext cx="694944" cy="694944"/>
          </a:xfrm>
          <a:prstGeom prst="rect">
            <a:avLst/>
          </a:prstGeom>
        </p:spPr>
      </p:pic>
      <p:pic>
        <p:nvPicPr>
          <p:cNvPr id="10" name="Picture 9" descr="Twitter icon.jpg">
            <a:hlinkClick r:id="rId6"/>
          </p:cNvPr>
          <p:cNvPicPr>
            <a:picLocks noChangeAspect="1"/>
          </p:cNvPicPr>
          <p:nvPr/>
        </p:nvPicPr>
        <p:blipFill>
          <a:blip r:embed="rId7"/>
          <a:stretch>
            <a:fillRect/>
          </a:stretch>
        </p:blipFill>
        <p:spPr>
          <a:xfrm>
            <a:off x="6400800" y="4495800"/>
            <a:ext cx="731520" cy="731520"/>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69991224"/>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sz="3100" dirty="0"/>
              <a:t>THIS INFORMATION IS NOT INTENTED TO PROVIDE LEGAL ADVICE  ON P.A.98-63.” </a:t>
            </a:r>
          </a:p>
        </p:txBody>
      </p:sp>
      <p:sp>
        <p:nvSpPr>
          <p:cNvPr id="3" name="Content Placeholder 2"/>
          <p:cNvSpPr>
            <a:spLocks noGrp="1"/>
          </p:cNvSpPr>
          <p:nvPr>
            <p:ph idx="1"/>
          </p:nvPr>
        </p:nvSpPr>
        <p:spPr/>
        <p:txBody>
          <a:bodyPr>
            <a:normAutofit/>
          </a:bodyPr>
          <a:lstStyle/>
          <a:p>
            <a:endParaRPr lang="en-US" sz="2800" dirty="0" smtClean="0"/>
          </a:p>
          <a:p>
            <a:r>
              <a:rPr lang="en-US" sz="2800" dirty="0" smtClean="0"/>
              <a:t>The </a:t>
            </a:r>
            <a:r>
              <a:rPr lang="en-US" sz="2800" dirty="0"/>
              <a:t>Emergency Rules and the Proposed Rules for Title 59, Part 150 were published in the Illinois Register, Vol.38, Issue 3, pages 1971 and 2413 on January 17th, 2014</a:t>
            </a:r>
            <a:r>
              <a:rPr lang="en-US" sz="2800" dirty="0" smtClean="0"/>
              <a:t>.  </a:t>
            </a:r>
          </a:p>
          <a:p>
            <a:endParaRPr lang="en-US" sz="2800" dirty="0" smtClean="0"/>
          </a:p>
          <a:p>
            <a:r>
              <a:rPr lang="en-US" sz="2800" dirty="0" smtClean="0"/>
              <a:t>Please check the Department of Human Services (DHS) FOID web site for updated information relative to P.A. 098-0063.   </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867648"/>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2397368"/>
          </a:xfrm>
        </p:spPr>
        <p:txBody>
          <a:bodyPr>
            <a:normAutofit fontScale="90000"/>
          </a:bodyPr>
          <a:lstStyle/>
          <a:p>
            <a:r>
              <a:rPr lang="en-US" sz="3600" dirty="0" smtClean="0"/>
              <a:t/>
            </a:r>
            <a:br>
              <a:rPr lang="en-US" sz="3600" dirty="0" smtClean="0"/>
            </a:br>
            <a:r>
              <a:rPr lang="en-US" sz="3100" dirty="0" smtClean="0"/>
              <a:t>For practical purposes the Illinois FOID Mental Health Reporting System treats all </a:t>
            </a:r>
            <a:r>
              <a:rPr lang="en-US" sz="3100" u="sng" dirty="0" smtClean="0"/>
              <a:t>facilities which do not have inpatient mental health treatment programs</a:t>
            </a:r>
            <a:r>
              <a:rPr lang="en-US" sz="3100" dirty="0" smtClean="0"/>
              <a:t> as  Outpatient </a:t>
            </a:r>
            <a:r>
              <a:rPr lang="en-US" sz="3100" dirty="0"/>
              <a:t>Mental Health </a:t>
            </a:r>
            <a:r>
              <a:rPr lang="en-US" sz="3100" dirty="0" smtClean="0"/>
              <a:t>Facilities.  Out patient mental health facilities include: </a:t>
            </a:r>
            <a:r>
              <a:rPr lang="en-US" sz="3100" dirty="0"/>
              <a:t/>
            </a:r>
            <a:br>
              <a:rPr lang="en-US" sz="3100" dirty="0"/>
            </a:br>
            <a:endParaRPr lang="en-US" sz="3100" dirty="0"/>
          </a:p>
        </p:txBody>
      </p:sp>
      <p:sp>
        <p:nvSpPr>
          <p:cNvPr id="3" name="Content Placeholder 2"/>
          <p:cNvSpPr>
            <a:spLocks noGrp="1"/>
          </p:cNvSpPr>
          <p:nvPr>
            <p:ph idx="1"/>
          </p:nvPr>
        </p:nvSpPr>
        <p:spPr>
          <a:xfrm>
            <a:off x="762000" y="2819400"/>
            <a:ext cx="8077200" cy="3074376"/>
          </a:xfrm>
        </p:spPr>
        <p:txBody>
          <a:bodyPr>
            <a:normAutofit fontScale="85000" lnSpcReduction="20000"/>
          </a:bodyPr>
          <a:lstStyle/>
          <a:p>
            <a:r>
              <a:rPr lang="en-US" sz="2800" dirty="0" smtClean="0"/>
              <a:t>Hospitals </a:t>
            </a:r>
            <a:r>
              <a:rPr lang="en-US" sz="2800" dirty="0"/>
              <a:t>without </a:t>
            </a:r>
            <a:r>
              <a:rPr lang="en-US" sz="2800" dirty="0" smtClean="0"/>
              <a:t>inpatient mental </a:t>
            </a:r>
            <a:r>
              <a:rPr lang="en-US" sz="2800" dirty="0"/>
              <a:t>health treatment programs </a:t>
            </a:r>
          </a:p>
          <a:p>
            <a:r>
              <a:rPr lang="en-US" sz="2800" dirty="0"/>
              <a:t>Nursing homes without </a:t>
            </a:r>
            <a:r>
              <a:rPr lang="en-US" sz="2800" dirty="0" smtClean="0"/>
              <a:t>inpatient mental </a:t>
            </a:r>
            <a:r>
              <a:rPr lang="en-US" sz="2800" dirty="0"/>
              <a:t>health treatment programs</a:t>
            </a:r>
          </a:p>
          <a:p>
            <a:r>
              <a:rPr lang="en-US" sz="2800" dirty="0" smtClean="0"/>
              <a:t>Traditional outpatient mental health practices</a:t>
            </a:r>
            <a:endParaRPr lang="en-US" sz="2800" dirty="0"/>
          </a:p>
          <a:p>
            <a:r>
              <a:rPr lang="en-US" sz="2800" dirty="0"/>
              <a:t>University Clinics </a:t>
            </a:r>
            <a:r>
              <a:rPr lang="en-US" sz="2800" dirty="0" smtClean="0"/>
              <a:t>without inpatient mental health</a:t>
            </a:r>
            <a:endParaRPr lang="en-US" sz="2800" dirty="0"/>
          </a:p>
          <a:p>
            <a:r>
              <a:rPr lang="en-US" sz="2800" dirty="0"/>
              <a:t>Mental Health Centers </a:t>
            </a:r>
            <a:r>
              <a:rPr lang="en-US" sz="2800" dirty="0" smtClean="0"/>
              <a:t>without inpatient mental health </a:t>
            </a:r>
            <a:endParaRPr lang="en-US" sz="2800" dirty="0"/>
          </a:p>
          <a:p>
            <a:r>
              <a:rPr lang="en-US" sz="2800" dirty="0"/>
              <a:t>Medical Clinics </a:t>
            </a:r>
            <a:r>
              <a:rPr lang="en-US" sz="2800" dirty="0" smtClean="0"/>
              <a:t>without inpatient mental health</a:t>
            </a:r>
            <a:endParaRPr lang="en-US" sz="2800" dirty="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79019703"/>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873368"/>
          </a:xfrm>
        </p:spPr>
        <p:txBody>
          <a:bodyPr>
            <a:normAutofit fontScale="90000"/>
          </a:bodyPr>
          <a:lstStyle/>
          <a:p>
            <a:r>
              <a:rPr lang="en-US" sz="3200" dirty="0" smtClean="0"/>
              <a:t>Outpatient (OP) mental health treatment programs:  </a:t>
            </a:r>
            <a:endParaRPr lang="en-US" sz="3200" dirty="0"/>
          </a:p>
        </p:txBody>
      </p:sp>
      <p:sp>
        <p:nvSpPr>
          <p:cNvPr id="3" name="Content Placeholder 2"/>
          <p:cNvSpPr>
            <a:spLocks noGrp="1"/>
          </p:cNvSpPr>
          <p:nvPr>
            <p:ph idx="1"/>
          </p:nvPr>
        </p:nvSpPr>
        <p:spPr>
          <a:xfrm>
            <a:off x="762000" y="1295401"/>
            <a:ext cx="8077200" cy="4598376"/>
          </a:xfrm>
        </p:spPr>
        <p:txBody>
          <a:bodyPr>
            <a:normAutofit fontScale="92500"/>
          </a:bodyPr>
          <a:lstStyle/>
          <a:p>
            <a:endParaRPr lang="en-US" sz="2400" dirty="0" smtClean="0"/>
          </a:p>
          <a:p>
            <a:r>
              <a:rPr lang="en-US" sz="2400" dirty="0" smtClean="0"/>
              <a:t>OPs do not report patient admissions or discharges within seven days</a:t>
            </a:r>
          </a:p>
          <a:p>
            <a:r>
              <a:rPr lang="en-US" sz="2400" dirty="0" smtClean="0"/>
              <a:t>OPs do report patients determined to be a clear and present danger, developmentally disabled, and/or intellectually disabled within 24 hours</a:t>
            </a:r>
          </a:p>
          <a:p>
            <a:r>
              <a:rPr lang="en-US" sz="2400" dirty="0" smtClean="0"/>
              <a:t>OPs only report adjudication of a patient determined by a court to be a mentally disabled person if the facility has received written notice including Docket county, Docket Number, Docket Order.  </a:t>
            </a:r>
          </a:p>
          <a:p>
            <a:r>
              <a:rPr lang="en-US" sz="2400" dirty="0" smtClean="0"/>
              <a:t>The </a:t>
            </a:r>
            <a:r>
              <a:rPr lang="en-US" sz="2400" dirty="0"/>
              <a:t>facility may designate staff as the agency’s “authorized user” responsible for submitting information to the DHS FOID web site.</a:t>
            </a:r>
          </a:p>
          <a:p>
            <a:endParaRPr lang="en-US" sz="2400"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0017724"/>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949568"/>
          </a:xfrm>
        </p:spPr>
        <p:txBody>
          <a:bodyPr>
            <a:normAutofit/>
          </a:bodyPr>
          <a:lstStyle/>
          <a:p>
            <a:r>
              <a:rPr lang="en-US" sz="3600" dirty="0" smtClean="0"/>
              <a:t>Information for outpatient reporting</a:t>
            </a:r>
            <a:endParaRPr lang="en-US" sz="3600" dirty="0"/>
          </a:p>
        </p:txBody>
      </p:sp>
      <p:sp>
        <p:nvSpPr>
          <p:cNvPr id="3" name="Content Placeholder 2"/>
          <p:cNvSpPr>
            <a:spLocks noGrp="1"/>
          </p:cNvSpPr>
          <p:nvPr>
            <p:ph idx="1"/>
          </p:nvPr>
        </p:nvSpPr>
        <p:spPr>
          <a:xfrm>
            <a:off x="762000" y="1219200"/>
            <a:ext cx="8077200" cy="4674577"/>
          </a:xfrm>
        </p:spPr>
        <p:txBody>
          <a:bodyPr>
            <a:normAutofit fontScale="85000" lnSpcReduction="10000"/>
          </a:bodyPr>
          <a:lstStyle/>
          <a:p>
            <a:r>
              <a:rPr lang="en-US" sz="2400" dirty="0"/>
              <a:t>Patient </a:t>
            </a:r>
            <a:r>
              <a:rPr lang="en-US" sz="2400" dirty="0" smtClean="0"/>
              <a:t>identification</a:t>
            </a:r>
          </a:p>
          <a:p>
            <a:pPr lvl="1"/>
            <a:r>
              <a:rPr lang="en-US" sz="2400" dirty="0"/>
              <a:t>Last name, first name, middle name, suffix, and Social Security Number.  Date of Birth, Address, Gender, Race, Eye Color, Height, and Weight.</a:t>
            </a:r>
          </a:p>
          <a:p>
            <a:r>
              <a:rPr lang="en-US" sz="2400" dirty="0" smtClean="0"/>
              <a:t>Event type</a:t>
            </a:r>
          </a:p>
          <a:p>
            <a:pPr lvl="1"/>
            <a:r>
              <a:rPr lang="en-US" sz="2400" dirty="0" smtClean="0"/>
              <a:t>Clear and Present Danger</a:t>
            </a:r>
          </a:p>
          <a:p>
            <a:pPr lvl="1"/>
            <a:r>
              <a:rPr lang="en-US" sz="2400" dirty="0" smtClean="0"/>
              <a:t>Developmentally Disabled</a:t>
            </a:r>
          </a:p>
          <a:p>
            <a:pPr lvl="1"/>
            <a:r>
              <a:rPr lang="en-US" sz="2400" dirty="0" smtClean="0"/>
              <a:t>Intellectually Disabled</a:t>
            </a:r>
          </a:p>
          <a:p>
            <a:pPr lvl="1"/>
            <a:r>
              <a:rPr lang="en-US" sz="2400" dirty="0" smtClean="0"/>
              <a:t>Date the determination was made</a:t>
            </a:r>
          </a:p>
          <a:p>
            <a:pPr marL="457200" lvl="1" indent="0">
              <a:buNone/>
            </a:pPr>
            <a:r>
              <a:rPr lang="en-US" sz="2400" dirty="0" smtClean="0"/>
              <a:t>For Clear and Present Danger you will also be required to briefly describe why you believe the patient is a clear and present danger (in your own words).</a:t>
            </a:r>
          </a:p>
          <a:p>
            <a:pPr marL="457200" lvl="1" indent="0">
              <a:buNone/>
            </a:pPr>
            <a:endParaRPr lang="en-US" sz="2400" dirty="0"/>
          </a:p>
          <a:p>
            <a:pPr lvl="1"/>
            <a:r>
              <a:rPr lang="en-US" sz="2400" dirty="0" smtClean="0"/>
              <a:t>Adjudications PRN: docket county, docket number, docket order.</a:t>
            </a:r>
          </a:p>
          <a:p>
            <a:pPr marL="914400" lvl="2" indent="0">
              <a:buNone/>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4964002"/>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77200" cy="1066800"/>
          </a:xfrm>
        </p:spPr>
        <p:txBody>
          <a:bodyPr>
            <a:normAutofit/>
          </a:bodyPr>
          <a:lstStyle/>
          <a:p>
            <a:r>
              <a:rPr lang="en-US" sz="3200" dirty="0" smtClean="0"/>
              <a:t>clear and present danger</a:t>
            </a:r>
            <a:endParaRPr lang="en-US" sz="3200" dirty="0"/>
          </a:p>
        </p:txBody>
      </p:sp>
      <p:sp>
        <p:nvSpPr>
          <p:cNvPr id="3" name="Content Placeholder 2"/>
          <p:cNvSpPr>
            <a:spLocks noGrp="1"/>
          </p:cNvSpPr>
          <p:nvPr>
            <p:ph idx="1"/>
          </p:nvPr>
        </p:nvSpPr>
        <p:spPr>
          <a:xfrm>
            <a:off x="762000" y="1447801"/>
            <a:ext cx="8077200" cy="4445976"/>
          </a:xfrm>
        </p:spPr>
        <p:txBody>
          <a:bodyPr>
            <a:normAutofit fontScale="92500" lnSpcReduction="10000"/>
          </a:bodyPr>
          <a:lstStyle/>
          <a:p>
            <a:r>
              <a:rPr lang="en-US" sz="2000" dirty="0" smtClean="0"/>
              <a:t>“Determining” a patient is a clear and present danger is considered an “event” which should be reported to the Illinois FOID Mental Health Reporting System within 24 hours of that determination.  The report reflects the opinion or clinical judgment of a physician, clinical psychologist, or qualified examiner practicing in the facility.</a:t>
            </a:r>
          </a:p>
          <a:p>
            <a:endParaRPr lang="en-US" sz="2000" dirty="0" smtClean="0"/>
          </a:p>
          <a:p>
            <a:pPr lvl="1"/>
            <a:r>
              <a:rPr lang="en-US" sz="1800" dirty="0" smtClean="0"/>
              <a:t>As defined in P.A. 98-63 “Clear and Present danger” means a person who:</a:t>
            </a:r>
          </a:p>
          <a:p>
            <a:pPr lvl="1"/>
            <a:endParaRPr lang="en-US" sz="1800" dirty="0" smtClean="0"/>
          </a:p>
          <a:p>
            <a:pPr lvl="2"/>
            <a:r>
              <a:rPr lang="en-US" sz="1800" dirty="0" smtClean="0"/>
              <a:t>Communicates a serious threat or physical  violence against a reasonably identifiable victim or poses a clear and imminent risk of serious physical injury to himself, herself, or another person as determined by a physician, clinical psychologist, or qualified examiner; and/or </a:t>
            </a:r>
          </a:p>
          <a:p>
            <a:pPr lvl="2"/>
            <a:r>
              <a:rPr lang="en-US" sz="1800" dirty="0" smtClean="0"/>
              <a:t>Demonstrates threatening physical or verbal behavior, such as violent, suicidal, or assaultive threats, actions, or other behavior, as determined by a physician, clinical psychologist, qualified examiner. (FOID Act, 430 ILCS 65/1.1)</a:t>
            </a:r>
          </a:p>
          <a:p>
            <a:endParaRPr lang="en-US" sz="1800" dirty="0"/>
          </a:p>
          <a:p>
            <a:endParaRPr lang="en-US" sz="2800" dirty="0" smtClean="0"/>
          </a:p>
          <a:p>
            <a:endParaRPr lang="en-US" sz="2800" dirty="0"/>
          </a:p>
          <a:p>
            <a:endParaRPr lang="en-US" sz="2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3572183"/>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Developmentally and/or intellectually disabled. </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a:t>“Developmentally disabled” means a disability which is attributable to any other condition which results in impairment similar to that caused by an intellectual disability and which requires services similar to those required by intellectually disabled persons.  The disability must originate before the age of 18 years, be expected to continue indefinitely, and constitute a substantial handicap. (FOID Act Sec. 1.1)</a:t>
            </a:r>
          </a:p>
          <a:p>
            <a:endParaRPr lang="en-US" dirty="0"/>
          </a:p>
          <a:p>
            <a:r>
              <a:rPr lang="en-US" dirty="0"/>
              <a:t>“Intellectually </a:t>
            </a:r>
            <a:r>
              <a:rPr lang="en-US" dirty="0" smtClean="0"/>
              <a:t>disabled</a:t>
            </a:r>
            <a:r>
              <a:rPr lang="en-US" dirty="0"/>
              <a:t>” means significantly sub average general intellectual functioning which exists concurrently with impairment in adaptive behavior and which originates before the age of 18 years. (FOID Act Sec. 1.1)</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89844340"/>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025768"/>
          </a:xfrm>
        </p:spPr>
        <p:txBody>
          <a:bodyPr>
            <a:normAutofit/>
          </a:bodyPr>
          <a:lstStyle/>
          <a:p>
            <a:r>
              <a:rPr lang="en-US" sz="3200" dirty="0" smtClean="0"/>
              <a:t>Reporting of Clear and Present Danger</a:t>
            </a:r>
            <a:endParaRPr lang="en-US" sz="3200" dirty="0"/>
          </a:p>
        </p:txBody>
      </p:sp>
      <p:sp>
        <p:nvSpPr>
          <p:cNvPr id="3" name="Content Placeholder 2"/>
          <p:cNvSpPr>
            <a:spLocks noGrp="1"/>
          </p:cNvSpPr>
          <p:nvPr>
            <p:ph idx="1"/>
          </p:nvPr>
        </p:nvSpPr>
        <p:spPr>
          <a:xfrm>
            <a:off x="762000" y="1371601"/>
            <a:ext cx="8077200" cy="4522176"/>
          </a:xfrm>
        </p:spPr>
        <p:txBody>
          <a:bodyPr>
            <a:normAutofit fontScale="32500" lnSpcReduction="20000"/>
          </a:bodyPr>
          <a:lstStyle/>
          <a:p>
            <a:endParaRPr lang="en-US" sz="9600" dirty="0" smtClean="0"/>
          </a:p>
          <a:p>
            <a:r>
              <a:rPr lang="en-US" sz="9600" dirty="0" smtClean="0"/>
              <a:t>Physicians, licensed psychologists, and qualified examiners are required to report the determination of C&amp;P within 24 hours. </a:t>
            </a:r>
          </a:p>
          <a:p>
            <a:r>
              <a:rPr lang="en-US" sz="9600" dirty="0" smtClean="0"/>
              <a:t>Outpatient facilities are also required to report C&amp;P within 24 hours</a:t>
            </a:r>
          </a:p>
          <a:p>
            <a:r>
              <a:rPr lang="en-US" sz="9600" dirty="0" smtClean="0"/>
              <a:t>The Rule permits outpatient facilities to report on behalf of physicians, licensed psychologists, and qualified examiners practicing within the facility. </a:t>
            </a:r>
          </a:p>
          <a:p>
            <a:pPr marL="0" indent="0">
              <a:buNone/>
            </a:pPr>
            <a:endParaRPr lang="en-US" sz="9600" dirty="0" smtClean="0"/>
          </a:p>
          <a:p>
            <a:endParaRPr lang="en-US" sz="9600" dirty="0"/>
          </a:p>
          <a:p>
            <a:endParaRPr lang="en-US" sz="80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518072"/>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914400"/>
          </a:xfrm>
        </p:spPr>
        <p:txBody>
          <a:bodyPr>
            <a:noAutofit/>
          </a:bodyPr>
          <a:lstStyle/>
          <a:p>
            <a:r>
              <a:rPr lang="en-US" sz="3200" dirty="0" smtClean="0"/>
              <a:t>Reporting of developmental and/or intellectual disabilities. </a:t>
            </a:r>
            <a:endParaRPr lang="en-US" sz="3200" dirty="0"/>
          </a:p>
        </p:txBody>
      </p:sp>
      <p:sp>
        <p:nvSpPr>
          <p:cNvPr id="3" name="Content Placeholder 2"/>
          <p:cNvSpPr>
            <a:spLocks noGrp="1"/>
          </p:cNvSpPr>
          <p:nvPr>
            <p:ph idx="1"/>
          </p:nvPr>
        </p:nvSpPr>
        <p:spPr/>
        <p:txBody>
          <a:bodyPr>
            <a:normAutofit lnSpcReduction="10000"/>
          </a:bodyPr>
          <a:lstStyle/>
          <a:p>
            <a:endParaRPr lang="en-US" sz="2400" dirty="0" smtClean="0"/>
          </a:p>
          <a:p>
            <a:r>
              <a:rPr lang="en-US" sz="2400" dirty="0" smtClean="0"/>
              <a:t>The determination is based on a formal structured assessment or evaluation which in the clinical judgment of the physician, licensed clinical psychologist, or qualified examiner practicing at the facility supports the diagnosis of developmental disability or intellectual disability.</a:t>
            </a:r>
          </a:p>
          <a:p>
            <a:r>
              <a:rPr lang="en-US" sz="2400" dirty="0" smtClean="0"/>
              <a:t>The determination is not based on simple observation, a record review, or anecdotal information.</a:t>
            </a:r>
          </a:p>
          <a:p>
            <a:r>
              <a:rPr lang="en-US" sz="2400" dirty="0" smtClean="0"/>
              <a:t>Assumes a clinician/patient relationship</a:t>
            </a:r>
          </a:p>
          <a:p>
            <a:r>
              <a:rPr lang="en-US" sz="2400" dirty="0" smtClean="0"/>
              <a:t>The report to the Illinois FOID Mental Health Reporting System must be made within 24 hours of the determination.</a:t>
            </a:r>
          </a:p>
          <a:p>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61968139"/>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ECTIONID" val="yI2DOt6RzRcU51QxdhNewL"/>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HAGzTPKJNXuuOK4v20iPS7"/>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AE2DD2CEDFADB4EBF763E6C5EB287A8" ma:contentTypeVersion="3" ma:contentTypeDescription="Create a new document." ma:contentTypeScope="" ma:versionID="bdfd72b938d3579834e4a3f04bc93014">
  <xsd:schema xmlns:xsd="http://www.w3.org/2001/XMLSchema" xmlns:p="http://schemas.microsoft.com/office/2006/metadata/properties" targetNamespace="http://schemas.microsoft.com/office/2006/metadata/properties" ma:root="true" ma:fieldsID="2331a802120a8c762be06381669ca07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5827A25-4C75-45B4-A652-A14A842ABEC6}">
  <ds:schemaRefs>
    <ds:schemaRef ds:uri="http://schemas.microsoft.com/sharepoint/v3/contenttype/forms"/>
  </ds:schemaRefs>
</ds:datastoreItem>
</file>

<file path=customXml/itemProps2.xml><?xml version="1.0" encoding="utf-8"?>
<ds:datastoreItem xmlns:ds="http://schemas.openxmlformats.org/officeDocument/2006/customXml" ds:itemID="{8F76ED6B-02A3-4409-9781-25E512B92623}">
  <ds:schemaRef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826D811B-C294-449D-9A97-57CDBCE67D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1605</Words>
  <Application>Microsoft Macintosh PowerPoint</Application>
  <PresentationFormat>On-screen Show (4:3)</PresentationFormat>
  <Paragraphs>123</Paragraphs>
  <Slides>14</Slides>
  <Notes>2</Notes>
  <HiddenSlides>0</HiddenSlides>
  <MMClips>0</MMClips>
  <ScaleCrop>false</ScaleCrop>
  <HeadingPairs>
    <vt:vector size="4" baseType="variant">
      <vt:variant>
        <vt:lpstr>Design Template</vt:lpstr>
      </vt:variant>
      <vt:variant>
        <vt:i4>2</vt:i4>
      </vt:variant>
      <vt:variant>
        <vt:lpstr>Slide Titles</vt:lpstr>
      </vt:variant>
      <vt:variant>
        <vt:i4>14</vt:i4>
      </vt:variant>
    </vt:vector>
  </HeadingPairs>
  <TitlesOfParts>
    <vt:vector size="16" baseType="lpstr">
      <vt:lpstr>Training</vt:lpstr>
      <vt:lpstr>1_Training</vt:lpstr>
      <vt:lpstr>Firearm Owner Identification (FOID) Program Reporting Requirements  Hospitals, nursing homes, and other Facilities without Inpatient Mental Health Treatment Programs Training Module </vt:lpstr>
      <vt:lpstr>“THIS INFORMATION IS NOT INTENTED TO PROVIDE LEGAL ADVICE  ON P.A.98-63.” </vt:lpstr>
      <vt:lpstr> For practical purposes the Illinois FOID Mental Health Reporting System treats all facilities which do not have inpatient mental health treatment programs as  Outpatient Mental Health Facilities.  Out patient mental health facilities include:  </vt:lpstr>
      <vt:lpstr>Outpatient (OP) mental health treatment programs:  </vt:lpstr>
      <vt:lpstr>Information for outpatient reporting</vt:lpstr>
      <vt:lpstr>clear and present danger</vt:lpstr>
      <vt:lpstr>Developmentally and/or intellectually disabled. </vt:lpstr>
      <vt:lpstr>Reporting of Clear and Present Danger</vt:lpstr>
      <vt:lpstr>Reporting of developmental and/or intellectual disabilities. </vt:lpstr>
      <vt:lpstr>Reporting “on behalf of” physicians, licensed psychologists, and qualified examiners practicing at the facility.</vt:lpstr>
      <vt:lpstr>Liability</vt:lpstr>
      <vt:lpstr>Slide 12</vt:lpstr>
      <vt:lpstr>Additional examples clarifying outpatient facility reporting</vt:lpstr>
      <vt:lpstr>For More Information Visit: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2014-05-05T14:43:57Z</dcterms:created>
  <dcterms:modified xsi:type="dcterms:W3CDTF">2014-05-05T15:36:14Z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0x0101000AE2DD2CEDFADB4EBF763E6C5EB287A8</vt:lpwstr>
  </property>
</Properties>
</file>