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customXml/itemProps1.xml" ContentType="application/vnd.openxmlformats-officedocument.customXmlProperti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docProps/custom.xml" ContentType="application/vnd.openxmlformats-officedocument.custom-properties+xml"/>
  <Override PartName="/ppt/slides/slide15.xml" ContentType="application/vnd.openxmlformats-officedocument.presentationml.slide+xml"/>
  <Override PartName="/customXml/itemProps2.xml" ContentType="application/vnd.openxmlformats-officedocument.customXmlProperties+xml"/>
  <Override PartName="/ppt/slideLayouts/slideLayout12.xml" ContentType="application/vnd.openxmlformats-officedocument.presentationml.slideLayout+xml"/>
  <Override PartName="/ppt/slides/slide6.xml" ContentType="application/vnd.openxmlformats-officedocument.presentationml.slide+xml"/>
  <Override PartName="/ppt/slideLayouts/slideLayout20.xml" ContentType="application/vnd.openxmlformats-officedocument.presentationml.slideLayout+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tags/tag2.xml" ContentType="application/vnd.openxmlformats-officedocument.presentationml.tags+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16.xml" ContentType="application/vnd.openxmlformats-officedocument.presentationml.slide+xml"/>
  <Override PartName="/customXml/itemProps3.xml" ContentType="application/vnd.openxmlformats-officedocument.customXmlProperties+xml"/>
  <Override PartName="/ppt/slideLayouts/slideLayout13.xml" ContentType="application/vnd.openxmlformats-officedocument.presentationml.slideLayout+xml"/>
  <Override PartName="/ppt/slides/slide7.xml" ContentType="application/vnd.openxmlformats-officedocument.presentationml.slide+xml"/>
  <Override PartName="/ppt/slideLayouts/slideLayout21.xml" ContentType="application/vnd.openxmlformats-officedocument.presentationml.slideLayout+xml"/>
  <Override PartName="/ppt/presentation.xml" ContentType="application/vnd.openxmlformats-officedocument.presentationml.presentation.main+xml"/>
  <Override PartName="/ppt/notesSlides/notesSlide2.xml" ContentType="application/vnd.openxmlformats-officedocument.presentationml.notesSlide+xml"/>
  <Override PartName="/ppt/slides/slide12.xml" ContentType="application/vnd.openxmlformats-officedocument.presentationml.slide+xml"/>
  <Override PartName="/ppt/slideLayouts/slideLayout7.xml" ContentType="application/vnd.openxmlformats-officedocument.presentationml.slideLayout+xml"/>
  <Override PartName="/ppt/tags/tag3.xml" ContentType="application/vnd.openxmlformats-officedocument.presentationml.tags+xml"/>
  <Override PartName="/ppt/slides/slide3.xml" ContentType="application/vnd.openxmlformats-officedocument.presentationml.slide+xml"/>
  <Override PartName="/ppt/theme/theme4.xml" ContentType="application/vnd.openxmlformats-officedocument.theme+xml"/>
  <Override PartName="/ppt/slideLayouts/slideLayout3.xml" ContentType="application/vnd.openxmlformats-officedocument.presentationml.slideLayout+xml"/>
  <Override PartName="/ppt/slides/slide20.xml" ContentType="application/vnd.openxmlformats-officedocument.presentationml.slide+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notesSlides/notesSlide3.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removePersonalInfoOnSave="1" saveSubsetFonts="1">
  <p:sldMasterIdLst>
    <p:sldMasterId id="2147483648" r:id="rId4"/>
    <p:sldMasterId id="2147483664" r:id="rId5"/>
  </p:sldMasterIdLst>
  <p:notesMasterIdLst>
    <p:notesMasterId r:id="rId27"/>
  </p:notesMasterIdLst>
  <p:handoutMasterIdLst>
    <p:handoutMasterId r:id="rId28"/>
  </p:handoutMasterIdLst>
  <p:sldIdLst>
    <p:sldId id="335" r:id="rId6"/>
    <p:sldId id="359" r:id="rId7"/>
    <p:sldId id="337" r:id="rId8"/>
    <p:sldId id="338" r:id="rId9"/>
    <p:sldId id="339" r:id="rId10"/>
    <p:sldId id="342" r:id="rId11"/>
    <p:sldId id="343" r:id="rId12"/>
    <p:sldId id="344" r:id="rId13"/>
    <p:sldId id="346" r:id="rId14"/>
    <p:sldId id="347" r:id="rId15"/>
    <p:sldId id="349" r:id="rId16"/>
    <p:sldId id="341" r:id="rId17"/>
    <p:sldId id="350" r:id="rId18"/>
    <p:sldId id="351" r:id="rId19"/>
    <p:sldId id="352" r:id="rId20"/>
    <p:sldId id="353" r:id="rId21"/>
    <p:sldId id="354" r:id="rId22"/>
    <p:sldId id="355" r:id="rId23"/>
    <p:sldId id="356" r:id="rId24"/>
    <p:sldId id="357" r:id="rId25"/>
    <p:sldId id="36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p14:section name="Default Section" id="{779CC93D-E52E-4D84-901B-11D7331DD495}">
          <p14:sldIdLst>
            <p14:sldId id="335"/>
            <p14:sldId id="359"/>
            <p14:sldId id="337"/>
            <p14:sldId id="338"/>
            <p14:sldId id="339"/>
            <p14:sldId id="342"/>
            <p14:sldId id="343"/>
            <p14:sldId id="344"/>
            <p14:sldId id="346"/>
            <p14:sldId id="347"/>
            <p14:sldId id="349"/>
            <p14:sldId id="341"/>
            <p14:sldId id="350"/>
            <p14:sldId id="351"/>
            <p14:sldId id="352"/>
            <p14:sldId id="353"/>
            <p14:sldId id="354"/>
            <p14:sldId id="355"/>
            <p14:sldId id="356"/>
            <p14:sldId id="357"/>
            <p14:sldId id="358"/>
          </p14:sldIdLst>
        </p14:section>
        <p14:section name="Overview and Objectives" id="{ABA716BF-3A5C-4ADB-94C9-CFEF84EBA240}">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showPr>
  <p:clrMru>
    <a:srgbClr val="003300"/>
    <a:srgbClr val="009ED6"/>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3350" autoAdjust="0"/>
    <p:restoredTop sz="94134" autoAdjust="0"/>
  </p:normalViewPr>
  <p:slideViewPr>
    <p:cSldViewPr>
      <p:cViewPr>
        <p:scale>
          <a:sx n="83" d="100"/>
          <a:sy n="83" d="100"/>
        </p:scale>
        <p:origin x="-1168" y="-1248"/>
      </p:cViewPr>
      <p:guideLst>
        <p:guide orient="horz" pos="2160"/>
        <p:guide pos="2880"/>
      </p:guideLst>
    </p:cSldViewPr>
  </p:slideViewPr>
  <p:outlineViewPr>
    <p:cViewPr>
      <p:scale>
        <a:sx n="33" d="100"/>
        <a:sy n="33" d="100"/>
      </p:scale>
      <p:origin x="0" y="2670"/>
    </p:cViewPr>
  </p:outlin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5/5/14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48700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5/5/14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79865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for presenting training materials in a group setting.</a:t>
            </a:r>
          </a:p>
          <a:p>
            <a:endParaRPr lang="en-US" dirty="0" smtClean="0"/>
          </a:p>
          <a:p>
            <a:pPr lvl="0"/>
            <a:r>
              <a:rPr lang="en-US" sz="1200" b="1" dirty="0" smtClean="0"/>
              <a:t>Sections</a:t>
            </a:r>
            <a:endParaRPr lang="en-US" sz="1200" b="0" dirty="0" smtClean="0"/>
          </a:p>
          <a:p>
            <a:pPr lvl="0"/>
            <a:r>
              <a:rPr lang="en-US" sz="1200" b="0" dirty="0" smtClean="0"/>
              <a:t>Right-click on a slide to add sections.</a:t>
            </a:r>
            <a:r>
              <a:rPr lang="en-US" sz="1200" b="0" baseline="0" dirty="0" smtClean="0"/>
              <a:t> Sections can help to organize your slides or facilitate collaboration between multiple authors.</a:t>
            </a:r>
            <a:endParaRPr lang="en-US" sz="1200" b="0" dirty="0" smtClean="0"/>
          </a:p>
          <a:p>
            <a:pPr lvl="0"/>
            <a:endParaRPr lang="en-US" sz="1200" b="1" dirty="0" smtClean="0"/>
          </a:p>
          <a:p>
            <a:pPr lvl="0"/>
            <a:r>
              <a:rPr lang="en-US" sz="1200" b="1" dirty="0" smtClean="0"/>
              <a:t>Notes</a:t>
            </a:r>
          </a:p>
          <a:p>
            <a:pPr lvl="0"/>
            <a:r>
              <a:rPr lang="en-US" sz="1200" dirty="0" smtClean="0"/>
              <a:t>Use the Notes section for delivery notes or to provide additional details for the audience.</a:t>
            </a:r>
            <a:r>
              <a:rPr lang="en-US" sz="1200" baseline="0" dirty="0" smtClean="0"/>
              <a:t> View these notes in Presentation View during your presentation. </a:t>
            </a:r>
          </a:p>
          <a:p>
            <a:pPr lvl="0">
              <a:buFontTx/>
              <a:buNone/>
            </a:pPr>
            <a:r>
              <a:rPr lang="en-US" sz="1200" dirty="0" smtClean="0"/>
              <a:t>Keep in mind the font size (important for accessibility, visibility, videotaping, and online production)</a:t>
            </a:r>
          </a:p>
          <a:p>
            <a:pPr lvl="0"/>
            <a:endParaRPr lang="en-US" sz="1200" dirty="0" smtClean="0"/>
          </a:p>
          <a:p>
            <a:pPr lvl="0">
              <a:buFontTx/>
              <a:buNone/>
            </a:pPr>
            <a:r>
              <a:rPr lang="en-US" sz="1200" b="1" dirty="0" smtClean="0"/>
              <a:t>Coordinated colors </a:t>
            </a:r>
          </a:p>
          <a:p>
            <a:pPr lvl="0">
              <a:buFontTx/>
              <a:buNone/>
            </a:pPr>
            <a:r>
              <a:rPr lang="en-US" sz="1200" dirty="0" smtClean="0"/>
              <a:t>Pay particular attention to the graphs, charts, and text boxes.</a:t>
            </a:r>
            <a:r>
              <a:rPr lang="en-US" sz="1200" baseline="0" dirty="0" smtClean="0"/>
              <a:t> </a:t>
            </a:r>
            <a:endParaRPr lang="en-US" sz="1200" dirty="0" smtClean="0"/>
          </a:p>
          <a:p>
            <a:pPr lvl="0"/>
            <a:r>
              <a:rPr lang="en-US" sz="1200" dirty="0" smtClean="0"/>
              <a:t>Consider that attendees will print in black and white or grayscale. Run a test print to make sure your colors work when printed in pure black and white and grayscale.</a:t>
            </a:r>
          </a:p>
          <a:p>
            <a:pPr lvl="0">
              <a:buFontTx/>
              <a:buNone/>
            </a:pPr>
            <a:endParaRPr lang="en-US" sz="1200" dirty="0" smtClean="0"/>
          </a:p>
          <a:p>
            <a:pPr lvl="0">
              <a:buFontTx/>
              <a:buNone/>
            </a:pPr>
            <a:r>
              <a:rPr lang="en-US" sz="1200" b="1" dirty="0" smtClean="0"/>
              <a:t>Graphics, tables, and graphs</a:t>
            </a:r>
          </a:p>
          <a:p>
            <a:pPr lvl="0"/>
            <a:r>
              <a:rPr lang="en-US" sz="1200" dirty="0" smtClean="0"/>
              <a:t>Keep it simple: If possible, use consistent, non-distracting styles and colors.</a:t>
            </a:r>
          </a:p>
          <a:p>
            <a:pPr lvl="0"/>
            <a:r>
              <a:rPr lang="en-US" sz="1200" dirty="0" smtClean="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Barb put her changes</a:t>
            </a:r>
            <a:r>
              <a:rPr lang="en-US" baseline="0" dirty="0" smtClean="0"/>
              <a:t> or suggestions in red on this document.  I want to be sure that this will not be distributed before 2.0 goes out.  If it is then slide 13 will need to change because right now the system does not say “Qualified Examiner” on the public screen</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20</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015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E6A6A2-2394-486B-9C27-FFFDC825035F}" type="datetime1">
              <a:rPr lang="en-US" smtClean="0"/>
              <a:pPr/>
              <a:t>5/5/14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1CBD1-574E-4415-8313-C00D7B17F590}" type="datetime1">
              <a:rPr lang="en-US" smtClean="0"/>
              <a:pPr/>
              <a:t>5/5/14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067C901F-7DB7-4E84-A8FD-09962A555B95}" type="datetime1">
              <a:rPr lang="en-US" smtClean="0"/>
              <a:pPr/>
              <a:t>5/5/14</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ontent">
    <p:bg>
      <p:bgPr>
        <a:blipFill dpi="0" rotWithShape="1">
          <a:blip r:embed="rId2" cstate="email">
            <a:lum/>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C0D939A-BB9B-48C4-ADC3-CFEE0A2C5E9C}" type="datetime1">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ontent">
    <p:bg>
      <p:bgPr>
        <a:blipFill dpi="0" rotWithShape="1">
          <a:blip r:embed="rId2" cstate="email">
            <a:lum/>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4463E-65BE-42C0-ABFF-520C4B50F960}" type="datetime1">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51A361-34D2-4322-BB16-38C08950FA93}" type="datetime1">
              <a:rPr lang="en-US" smtClean="0"/>
              <a:pPr/>
              <a:t>5/5/14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A22DC-B143-44A9-B7F0-63E451629E31}" type="datetime1">
              <a:rPr lang="en-US" smtClean="0"/>
              <a:pPr/>
              <a:t>5/5/14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961A8C-5DE4-4A30-8628-2876407859E9}" type="datetime1">
              <a:rPr lang="en-US" smtClean="0"/>
              <a:pPr/>
              <a:t>5/5/14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4F9BF0-F6F3-4334-8C97-7A0B35DF1E6C}" type="datetime1">
              <a:rPr lang="en-US" smtClean="0"/>
              <a:pPr/>
              <a:t>5/5/14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5127E-3029-47C7-A2B8-25FFA6A444A6}" type="datetime1">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52A58E-2859-4463-A875-E0FBC0D6C3A0}" type="datetime1">
              <a:rPr lang="en-US" smtClean="0"/>
              <a:pPr/>
              <a:t>5/5/14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4" Type="http://schemas.openxmlformats.org/officeDocument/2006/relationships/image" Target="../media/image1.jpeg"/><Relationship Id="rId15" Type="http://schemas.openxmlformats.org/officeDocument/2006/relationships/image" Target="../media/image2.pn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ED9C1-00E7-4574-AD65-8F80FD7C372C}" type="datetime1">
              <a:rPr lang="en-US" smtClean="0"/>
              <a:pPr/>
              <a:t>5/5/14</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Layout" Target="../slideLayouts/slideLayout1.xml"/><Relationship Id="rId5" Type="http://schemas.openxmlformats.org/officeDocument/2006/relationships/notesSlide" Target="../notesSlides/notesSlide1.xml"/><Relationship Id="rId1" Type="http://schemas.openxmlformats.org/officeDocument/2006/relationships/tags" Target="../tags/tag1.xml"/><Relationship Id="rId2"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3" Type="http://schemas.openxmlformats.org/officeDocument/2006/relationships/hyperlink" Target="mailto:Dhs.foid@illinois.gov" TargetMode="External"/><Relationship Id="rId4" Type="http://schemas.openxmlformats.org/officeDocument/2006/relationships/hyperlink" Target="https://www.facebook.com/DHSFOID" TargetMode="External"/><Relationship Id="rId5" Type="http://schemas.openxmlformats.org/officeDocument/2006/relationships/image" Target="../media/image6.jpeg"/><Relationship Id="rId6" Type="http://schemas.openxmlformats.org/officeDocument/2006/relationships/hyperlink" Target="https://twitter.com/DHSFOID" TargetMode="External"/><Relationship Id="rId7" Type="http://schemas.openxmlformats.org/officeDocument/2006/relationships/image" Target="../media/image7.jpeg"/><Relationship Id="rId1" Type="http://schemas.openxmlformats.org/officeDocument/2006/relationships/slideLayout" Target="../slideLayouts/slideLayout15.xml"/><Relationship Id="rId2" Type="http://schemas.openxmlformats.org/officeDocument/2006/relationships/hyperlink" Target="https://foid.dhs.illinois.gov/foidpublic/foi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362200" y="381000"/>
            <a:ext cx="6408824" cy="3375025"/>
          </a:xfrm>
        </p:spPr>
        <p:txBody>
          <a:bodyPr>
            <a:normAutofit fontScale="90000"/>
          </a:bodyPr>
          <a:lstStyle/>
          <a:p>
            <a:pPr algn="l"/>
            <a:r>
              <a:rPr lang="en-US" sz="3200" dirty="0" smtClean="0"/>
              <a:t/>
            </a:r>
            <a:br>
              <a:rPr lang="en-US" sz="3200" dirty="0" smtClean="0"/>
            </a:br>
            <a:r>
              <a:rPr lang="en-US" sz="3200" dirty="0" smtClean="0"/>
              <a:t>Firearm </a:t>
            </a:r>
            <a:r>
              <a:rPr lang="en-US" sz="3200" dirty="0"/>
              <a:t>Owner Identification (FOID) Program Reporting </a:t>
            </a:r>
            <a:r>
              <a:rPr lang="en-US" sz="3200" dirty="0" smtClean="0"/>
              <a:t>Requirements  </a:t>
            </a:r>
            <a:r>
              <a:rPr lang="en-US" sz="3200" dirty="0" smtClean="0">
                <a:solidFill>
                  <a:srgbClr val="FF0000"/>
                </a:solidFill>
              </a:rPr>
              <a:t>  </a:t>
            </a:r>
            <a:r>
              <a:rPr lang="en-US" sz="3200" dirty="0"/>
              <a:t/>
            </a:r>
            <a:br>
              <a:rPr lang="en-US" sz="3200" dirty="0"/>
            </a:br>
            <a:r>
              <a:rPr lang="en-US" sz="3200" dirty="0"/>
              <a:t/>
            </a:r>
            <a:br>
              <a:rPr lang="en-US" sz="3200" dirty="0"/>
            </a:br>
            <a:r>
              <a:rPr lang="en-US" sz="3200" dirty="0" smtClean="0"/>
              <a:t>Physicians,</a:t>
            </a:r>
            <a:r>
              <a:rPr lang="en-US" sz="3200" dirty="0" smtClean="0"/>
              <a:t> Licensed Clinical </a:t>
            </a:r>
            <a:r>
              <a:rPr lang="en-US" sz="3200" dirty="0" smtClean="0"/>
              <a:t>Psychologists, and Qualified</a:t>
            </a:r>
            <a:r>
              <a:rPr lang="en-US" sz="3200" dirty="0" smtClean="0"/>
              <a:t> Examiners </a:t>
            </a:r>
            <a:r>
              <a:rPr lang="en-US" sz="3200" dirty="0" smtClean="0"/>
              <a:t>Training Module</a:t>
            </a:r>
            <a:endParaRPr lang="en-US" sz="3200" dirty="0"/>
          </a:p>
        </p:txBody>
      </p:sp>
      <p:sp>
        <p:nvSpPr>
          <p:cNvPr id="3" name="Subtitle 2"/>
          <p:cNvSpPr>
            <a:spLocks noGrp="1"/>
          </p:cNvSpPr>
          <p:nvPr>
            <p:ph type="subTitle" idx="1"/>
            <p:custDataLst>
              <p:tags r:id="rId3"/>
            </p:custDataLst>
          </p:nvPr>
        </p:nvSpPr>
        <p:spPr>
          <a:xfrm>
            <a:off x="3962400" y="3810000"/>
            <a:ext cx="4772528" cy="2209800"/>
          </a:xfrm>
        </p:spPr>
        <p:txBody>
          <a:bodyPr>
            <a:normAutofit/>
          </a:bodyPr>
          <a:lstStyle/>
          <a:p>
            <a:pPr algn="l"/>
            <a:endParaRPr lang="en-US" dirty="0" smtClean="0">
              <a:latin typeface="+mn-lt"/>
            </a:endParaRPr>
          </a:p>
          <a:p>
            <a:pPr algn="l"/>
            <a:endParaRPr lang="en-US" dirty="0" smtClean="0">
              <a:latin typeface="+mn-lt"/>
            </a:endParaRPr>
          </a:p>
          <a:p>
            <a:pPr algn="l"/>
            <a:r>
              <a:rPr lang="en-US" dirty="0" smtClean="0">
                <a:latin typeface="+mn-lt"/>
              </a:rPr>
              <a:t>Illinois Department of Human Services (DHS)</a:t>
            </a:r>
            <a:endParaRPr lang="en-US" dirty="0">
              <a:latin typeface="+mn-lt"/>
            </a:endParaRPr>
          </a:p>
          <a:p>
            <a:pPr algn="l"/>
            <a:r>
              <a:rPr lang="en-US" dirty="0" smtClean="0">
                <a:latin typeface="+mn-lt"/>
              </a:rPr>
              <a:t>April 2014 </a:t>
            </a:r>
            <a:endParaRPr lang="en-US"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DHS Reporting System </a:t>
            </a:r>
            <a:r>
              <a:rPr lang="en-US" sz="2800" u="sng" dirty="0" smtClean="0"/>
              <a:t>requires the mandated reporter to provide identifying information </a:t>
            </a:r>
            <a:r>
              <a:rPr lang="en-US" sz="2800" dirty="0" smtClean="0"/>
              <a:t>to enable DHS to verify their credentials.  </a:t>
            </a:r>
            <a:endParaRPr lang="en-US" sz="2800" dirty="0"/>
          </a:p>
        </p:txBody>
      </p:sp>
      <p:sp>
        <p:nvSpPr>
          <p:cNvPr id="3" name="Content Placeholder 2"/>
          <p:cNvSpPr>
            <a:spLocks noGrp="1"/>
          </p:cNvSpPr>
          <p:nvPr>
            <p:ph idx="1"/>
          </p:nvPr>
        </p:nvSpPr>
        <p:spPr>
          <a:xfrm>
            <a:off x="762000" y="1596413"/>
            <a:ext cx="8077200" cy="4575787"/>
          </a:xfrm>
        </p:spPr>
        <p:txBody>
          <a:bodyPr>
            <a:normAutofit/>
          </a:bodyPr>
          <a:lstStyle/>
          <a:p>
            <a:r>
              <a:rPr lang="en-US" sz="2400" dirty="0" smtClean="0"/>
              <a:t>The web site asks for basic information about the physician, licensed psychologist or qualified examiner at registration</a:t>
            </a:r>
          </a:p>
          <a:p>
            <a:pPr lvl="1"/>
            <a:r>
              <a:rPr lang="en-US" sz="2000" dirty="0" smtClean="0"/>
              <a:t>Full Name as it appears on your license (no nicknames please)</a:t>
            </a:r>
          </a:p>
          <a:p>
            <a:pPr lvl="1"/>
            <a:r>
              <a:rPr lang="en-US" sz="2000" dirty="0" smtClean="0"/>
              <a:t>State License Number (no spaces, hyphens, just the numbers please)</a:t>
            </a:r>
          </a:p>
          <a:p>
            <a:pPr lvl="1"/>
            <a:r>
              <a:rPr lang="en-US" sz="2000" dirty="0" smtClean="0"/>
              <a:t>Practice name, address, phone number and work email</a:t>
            </a:r>
            <a:endParaRPr lang="en-US" sz="2000" dirty="0"/>
          </a:p>
          <a:p>
            <a:pPr lvl="1"/>
            <a:r>
              <a:rPr lang="en-US" sz="2000" dirty="0" smtClean="0"/>
              <a:t>Last four numbers of your social security number</a:t>
            </a:r>
          </a:p>
          <a:p>
            <a:pPr lvl="1"/>
            <a:endParaRPr lang="en-US" sz="2000" dirty="0"/>
          </a:p>
          <a:p>
            <a:pPr lvl="1">
              <a:buFont typeface="Arial" pitchFamily="34" charset="0"/>
              <a:buChar char="•"/>
            </a:pPr>
            <a:r>
              <a:rPr lang="en-US" sz="2000" dirty="0" smtClean="0"/>
              <a:t>*The Illinois FOID Mental Health Reporting System automatically verifies </a:t>
            </a:r>
            <a:r>
              <a:rPr lang="en-US" sz="2000" dirty="0"/>
              <a:t>the identity and credentials </a:t>
            </a:r>
            <a:r>
              <a:rPr lang="en-US" sz="2000" dirty="0" smtClean="0"/>
              <a:t>of the mandated reporter with the Illinois Department of Professional and Financial Regulations.  If the information does not match exactly DHS personnel will follow up to reconcile any differences.  </a:t>
            </a:r>
            <a:endParaRPr lang="en-US" sz="2400" dirty="0"/>
          </a:p>
          <a:p>
            <a:pPr lvl="1"/>
            <a:endParaRPr lang="en-US" sz="2000" dirty="0" smtClean="0"/>
          </a:p>
          <a:p>
            <a:pPr lvl="1"/>
            <a:endParaRPr lang="en-US" sz="2000" dirty="0" smtClean="0"/>
          </a:p>
        </p:txBody>
      </p:sp>
      <p:sp>
        <p:nvSpPr>
          <p:cNvPr id="4" name="Slide Number Placeholder 3"/>
          <p:cNvSpPr>
            <a:spLocks noGrp="1"/>
          </p:cNvSpPr>
          <p:nvPr>
            <p:ph type="sldNum" sz="quarter" idx="12"/>
          </p:nvPr>
        </p:nvSpPr>
        <p:spPr/>
        <p:txBody>
          <a:bodyPr/>
          <a:lstStyle/>
          <a:p>
            <a:fld id="{33D6E5A2-EC83-451F-A719-9AC1370DD5CF}" type="slidenum">
              <a:rPr lang="en-US" smtClean="0"/>
              <a:pPr/>
              <a:t>10</a:t>
            </a:fld>
            <a:endParaRPr lang="en-US" dirty="0"/>
          </a:p>
        </p:txBody>
      </p:sp>
    </p:spTree>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DHS Reporting System </a:t>
            </a:r>
            <a:r>
              <a:rPr lang="en-US" sz="2800" dirty="0" smtClean="0"/>
              <a:t>collects certain information about the person or patient being reported</a:t>
            </a:r>
            <a:endParaRPr lang="en-US" sz="2800" dirty="0"/>
          </a:p>
        </p:txBody>
      </p:sp>
      <p:sp>
        <p:nvSpPr>
          <p:cNvPr id="3" name="Content Placeholder 2"/>
          <p:cNvSpPr>
            <a:spLocks noGrp="1"/>
          </p:cNvSpPr>
          <p:nvPr>
            <p:ph idx="1"/>
          </p:nvPr>
        </p:nvSpPr>
        <p:spPr>
          <a:xfrm>
            <a:off x="762000" y="1371600"/>
            <a:ext cx="8077200" cy="5029199"/>
          </a:xfrm>
        </p:spPr>
        <p:txBody>
          <a:bodyPr>
            <a:normAutofit fontScale="92500"/>
          </a:bodyPr>
          <a:lstStyle/>
          <a:p>
            <a:endParaRPr lang="en-US" sz="2400" dirty="0" smtClean="0"/>
          </a:p>
          <a:p>
            <a:r>
              <a:rPr lang="en-US" sz="2400" dirty="0" smtClean="0"/>
              <a:t>Identifying Information</a:t>
            </a:r>
          </a:p>
          <a:p>
            <a:pPr lvl="1"/>
            <a:r>
              <a:rPr lang="en-US" sz="2000" dirty="0" smtClean="0"/>
              <a:t>Last name, first name, middle name, suffix, and Social Security Number.  Date of Birth, Address, Gender, Race, Eye Color, Height, and weight. </a:t>
            </a:r>
          </a:p>
          <a:p>
            <a:pPr lvl="1"/>
            <a:endParaRPr lang="en-US" sz="2000" dirty="0" smtClean="0"/>
          </a:p>
          <a:p>
            <a:r>
              <a:rPr lang="en-US" sz="2400" dirty="0" smtClean="0"/>
              <a:t>Event type (any or all that apply): </a:t>
            </a:r>
          </a:p>
          <a:p>
            <a:pPr lvl="1"/>
            <a:r>
              <a:rPr lang="en-US" sz="2000" dirty="0" smtClean="0"/>
              <a:t>Clear and Present Danger*</a:t>
            </a:r>
          </a:p>
          <a:p>
            <a:pPr lvl="1"/>
            <a:r>
              <a:rPr lang="en-US" sz="2000" dirty="0" smtClean="0"/>
              <a:t>Developmentally Disabled</a:t>
            </a:r>
          </a:p>
          <a:p>
            <a:pPr lvl="1"/>
            <a:r>
              <a:rPr lang="en-US" sz="2000" dirty="0" smtClean="0"/>
              <a:t>Intellectually Disabled</a:t>
            </a:r>
          </a:p>
          <a:p>
            <a:pPr lvl="1"/>
            <a:r>
              <a:rPr lang="en-US" sz="2000" dirty="0" smtClean="0"/>
              <a:t>Date the determination was made</a:t>
            </a:r>
          </a:p>
          <a:p>
            <a:pPr lvl="1"/>
            <a:endParaRPr lang="en-US" sz="2000" dirty="0" smtClean="0"/>
          </a:p>
          <a:p>
            <a:pPr marL="0" indent="0">
              <a:buNone/>
            </a:pPr>
            <a:r>
              <a:rPr lang="en-US" sz="2400" dirty="0" smtClean="0"/>
              <a:t>* For Clear and Present Danger you will be asked to briefly describe in your own words why you believe the patient is a clear and present danger. </a:t>
            </a:r>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11</a:t>
            </a:fld>
            <a:endParaRPr lang="en-US" dirty="0"/>
          </a:p>
        </p:txBody>
      </p:sp>
    </p:spTree>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Liability</a:t>
            </a:r>
            <a:endParaRPr lang="en-US" sz="2800" dirty="0"/>
          </a:p>
        </p:txBody>
      </p:sp>
      <p:sp>
        <p:nvSpPr>
          <p:cNvPr id="3" name="Content Placeholder 2"/>
          <p:cNvSpPr>
            <a:spLocks noGrp="1"/>
          </p:cNvSpPr>
          <p:nvPr>
            <p:ph idx="1"/>
          </p:nvPr>
        </p:nvSpPr>
        <p:spPr/>
        <p:txBody>
          <a:bodyPr>
            <a:normAutofit/>
          </a:bodyPr>
          <a:lstStyle/>
          <a:p>
            <a:r>
              <a:rPr lang="en-US" sz="2400" dirty="0" smtClean="0"/>
              <a:t>The physician, clinical psychologist, qualified examiner, law enforcement official, or school administrator making the determination and his or her employer shall not be held criminally, civilly, or professionally liable for making or not making the notification required under this subsection, except for willful or wanton misconduct. [FOID Act, Sec. 8.1(d); MHDD Act, Secs. 6-103.2, 6-103.3]</a:t>
            </a:r>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12</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38656440"/>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sz="3100" dirty="0"/>
              <a:t/>
            </a:r>
            <a:br>
              <a:rPr lang="en-US" sz="3100" dirty="0"/>
            </a:br>
            <a:r>
              <a:rPr lang="en-US" sz="3100" dirty="0" smtClean="0"/>
              <a:t>Special Scenario……#1  Alcohol </a:t>
            </a:r>
            <a:r>
              <a:rPr lang="en-US" sz="3100" dirty="0"/>
              <a:t>and Substance Abuse Treatment Programs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pPr marL="0" indent="0">
              <a:buNone/>
            </a:pPr>
            <a:r>
              <a:rPr lang="en-US" sz="3400" dirty="0"/>
              <a:t>42 CFR part B prohibits the reporting of person participating in </a:t>
            </a:r>
            <a:r>
              <a:rPr lang="en-US" sz="3400" dirty="0" smtClean="0"/>
              <a:t>alcohol and/or substance abuse treatment </a:t>
            </a:r>
            <a:r>
              <a:rPr lang="en-US" sz="3400" dirty="0"/>
              <a:t>programs.  More specifically,  facilities providing these programs are not required to report services under </a:t>
            </a:r>
            <a:r>
              <a:rPr lang="en-US" sz="3400" dirty="0" smtClean="0"/>
              <a:t>the Firearm Concealed and Carry Act.</a:t>
            </a:r>
            <a:endParaRPr lang="en-US" sz="3400" dirty="0"/>
          </a:p>
          <a:p>
            <a:endParaRPr lang="en-US" dirty="0"/>
          </a:p>
          <a:p>
            <a:r>
              <a:rPr lang="en-US" dirty="0" smtClean="0"/>
              <a:t>P.A. 098-0063 (Firearm Concealed and Carry Act) </a:t>
            </a:r>
            <a:r>
              <a:rPr lang="en-US" dirty="0"/>
              <a:t>does require physicians,  psychologists, and qualified examiners to report </a:t>
            </a:r>
            <a:r>
              <a:rPr lang="en-US" dirty="0" smtClean="0"/>
              <a:t>persons </a:t>
            </a:r>
            <a:r>
              <a:rPr lang="en-US" dirty="0"/>
              <a:t>who present as a “Clear and present danger”.  When making a “clear and present danger” report the physician, psychologist or qualified examiner should not give a diagnosis of alcoholism or substance abuse nor should they identify the program as one for alcoholics or substance abusers.</a:t>
            </a:r>
          </a:p>
          <a:p>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13</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50949040"/>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Special Scenario #2….Community based facilities specializing in services to individuals with Developmental Disabilities </a:t>
            </a:r>
            <a:endParaRPr lang="en-US" sz="2800" dirty="0"/>
          </a:p>
        </p:txBody>
      </p:sp>
      <p:sp>
        <p:nvSpPr>
          <p:cNvPr id="3" name="Content Placeholder 2"/>
          <p:cNvSpPr>
            <a:spLocks noGrp="1"/>
          </p:cNvSpPr>
          <p:nvPr>
            <p:ph idx="1"/>
          </p:nvPr>
        </p:nvSpPr>
        <p:spPr/>
        <p:txBody>
          <a:bodyPr>
            <a:normAutofit lnSpcReduction="10000"/>
          </a:bodyPr>
          <a:lstStyle/>
          <a:p>
            <a:r>
              <a:rPr lang="en-US" sz="2400" dirty="0" smtClean="0"/>
              <a:t>Developmental </a:t>
            </a:r>
            <a:r>
              <a:rPr lang="en-US" sz="2400" dirty="0"/>
              <a:t>disability facilities and </a:t>
            </a:r>
            <a:r>
              <a:rPr lang="en-US" sz="2400" dirty="0" smtClean="0"/>
              <a:t>their </a:t>
            </a:r>
            <a:r>
              <a:rPr lang="en-US" sz="2400" dirty="0"/>
              <a:t>services, typically referred to as “habilitation”, are not clearly identified in </a:t>
            </a:r>
            <a:r>
              <a:rPr lang="en-US" sz="2400" dirty="0" smtClean="0"/>
              <a:t>the Firearm Concealed and Carry Act and are not considered to be inpatient or out patient mental health treatment programs.  </a:t>
            </a:r>
            <a:endParaRPr lang="en-US" sz="2400" dirty="0"/>
          </a:p>
          <a:p>
            <a:r>
              <a:rPr lang="en-US" sz="2400" dirty="0" smtClean="0"/>
              <a:t>Physicians, licensed clinical psychologists, and qualified examiners regardless of where they practice are required to report patients who they </a:t>
            </a:r>
            <a:r>
              <a:rPr lang="en-US" sz="2400" u="sng" dirty="0" smtClean="0"/>
              <a:t>determine</a:t>
            </a:r>
            <a:r>
              <a:rPr lang="en-US" sz="2400" dirty="0" smtClean="0"/>
              <a:t> to be developmentally and/or intellectually disabled. </a:t>
            </a:r>
          </a:p>
          <a:p>
            <a:r>
              <a:rPr lang="en-US" sz="2400" dirty="0" smtClean="0"/>
              <a:t>“Determined” means a structured assessment or evaluation by the physician, licensed clinical psychologist, or qualified examiner was completed and supports the diagnosis.</a:t>
            </a:r>
            <a:endParaRPr lang="en-US" sz="2400" dirty="0"/>
          </a:p>
          <a:p>
            <a:endParaRPr lang="en-US" sz="28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14</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10758073"/>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100" dirty="0" smtClean="0"/>
              <a:t/>
            </a:r>
            <a:br>
              <a:rPr lang="en-US" sz="3100" dirty="0" smtClean="0"/>
            </a:br>
            <a:r>
              <a:rPr lang="en-US" sz="3100" dirty="0" smtClean="0"/>
              <a:t>Special Scenario…..#3 An individual is seen in an emergency room of a hospital: </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r>
              <a:rPr lang="en-US" sz="2400" dirty="0" smtClean="0"/>
              <a:t>An </a:t>
            </a:r>
            <a:r>
              <a:rPr lang="en-US" sz="2400" dirty="0"/>
              <a:t>individual after being observed for a time leaves against medical advice without being admitted.  Since the individual was not admitted there is nothing for the facility to report.  However the </a:t>
            </a:r>
            <a:r>
              <a:rPr lang="en-US" sz="2400" dirty="0" smtClean="0"/>
              <a:t>mandated reporter may </a:t>
            </a:r>
            <a:r>
              <a:rPr lang="en-US" sz="2400" dirty="0"/>
              <a:t>need to report if the </a:t>
            </a:r>
            <a:r>
              <a:rPr lang="en-US" sz="2400" dirty="0" smtClean="0"/>
              <a:t>person </a:t>
            </a:r>
            <a:r>
              <a:rPr lang="en-US" sz="2400" dirty="0"/>
              <a:t>presented as a “clear and </a:t>
            </a:r>
            <a:r>
              <a:rPr lang="en-US" sz="2400" dirty="0" smtClean="0"/>
              <a:t>present danger”. </a:t>
            </a:r>
            <a:endParaRPr lang="en-US" sz="2400" dirty="0"/>
          </a:p>
          <a:p>
            <a:r>
              <a:rPr lang="en-US" sz="2400" dirty="0" smtClean="0"/>
              <a:t>An </a:t>
            </a:r>
            <a:r>
              <a:rPr lang="en-US" sz="2400" dirty="0"/>
              <a:t>individual is “observed” in an emergency room for less than 24 hours and eventually leaves without being admitted. The individual requests and/or receives a prescription  which is a psychotropic medication.  There is no indication of “clear and </a:t>
            </a:r>
            <a:r>
              <a:rPr lang="en-US" sz="2400" dirty="0" smtClean="0"/>
              <a:t>present danger”.  </a:t>
            </a:r>
            <a:r>
              <a:rPr lang="en-US" sz="2400" dirty="0"/>
              <a:t>There is nothing to report</a:t>
            </a:r>
            <a:r>
              <a:rPr lang="en-US" sz="2400" dirty="0" smtClean="0"/>
              <a:t>.</a:t>
            </a:r>
          </a:p>
          <a:p>
            <a:endParaRPr lang="en-US" sz="2400"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15</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6523853"/>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Frequently Asked Questions</a:t>
            </a:r>
            <a:endParaRPr lang="en-US" sz="2800" dirty="0"/>
          </a:p>
        </p:txBody>
      </p:sp>
      <p:sp>
        <p:nvSpPr>
          <p:cNvPr id="3" name="Content Placeholder 2"/>
          <p:cNvSpPr>
            <a:spLocks noGrp="1"/>
          </p:cNvSpPr>
          <p:nvPr>
            <p:ph idx="1"/>
          </p:nvPr>
        </p:nvSpPr>
        <p:spPr/>
        <p:txBody>
          <a:bodyPr/>
          <a:lstStyle/>
          <a:p>
            <a:r>
              <a:rPr lang="en-US" sz="2400" dirty="0" smtClean="0"/>
              <a:t>How do we follow HIPPA and comply with the law? </a:t>
            </a:r>
          </a:p>
          <a:p>
            <a:pPr lvl="1"/>
            <a:r>
              <a:rPr lang="en-US" sz="2000" i="1" dirty="0" smtClean="0"/>
              <a:t>HIPAA contains exceptions for reporting some “personal health information” in accordance with the requirements of state law </a:t>
            </a:r>
            <a:r>
              <a:rPr lang="en-US" sz="2000" i="1" dirty="0" smtClean="0"/>
              <a:t>(e.g.: </a:t>
            </a:r>
            <a:r>
              <a:rPr lang="en-US" sz="2000" i="1" dirty="0" smtClean="0"/>
              <a:t>child abuse, gunshot wounds). The reporting for FOID is required by state law for those facilities, physicians, licensed psychologists, and qualified examiners for which it applies. </a:t>
            </a:r>
          </a:p>
          <a:p>
            <a:pPr marL="457200" lvl="1" indent="0">
              <a:buNone/>
            </a:pPr>
            <a:endParaRPr lang="en-US" sz="2000" i="1" dirty="0" smtClean="0"/>
          </a:p>
          <a:p>
            <a:r>
              <a:rPr lang="en-US" sz="2400" dirty="0" smtClean="0"/>
              <a:t>Is there an age cut off for when I have to report a person? </a:t>
            </a:r>
          </a:p>
          <a:p>
            <a:pPr lvl="1"/>
            <a:r>
              <a:rPr lang="en-US" sz="2000" i="1" dirty="0" smtClean="0"/>
              <a:t>No. You must report everyone regardless of age.</a:t>
            </a:r>
          </a:p>
          <a:p>
            <a:endParaRPr lang="en-US" sz="2400" i="1" dirty="0" smtClean="0"/>
          </a:p>
          <a:p>
            <a:endParaRPr lang="en-US" sz="2400" i="1" dirty="0" smtClean="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16</a:t>
            </a:fld>
            <a:endParaRPr lang="en-US" dirty="0"/>
          </a:p>
        </p:txBody>
      </p:sp>
    </p:spTree>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FAQs……</a:t>
            </a:r>
            <a:endParaRPr lang="en-US" sz="2800" dirty="0"/>
          </a:p>
        </p:txBody>
      </p:sp>
      <p:sp>
        <p:nvSpPr>
          <p:cNvPr id="3" name="Content Placeholder 2"/>
          <p:cNvSpPr>
            <a:spLocks noGrp="1"/>
          </p:cNvSpPr>
          <p:nvPr>
            <p:ph idx="1"/>
          </p:nvPr>
        </p:nvSpPr>
        <p:spPr/>
        <p:txBody>
          <a:bodyPr>
            <a:normAutofit lnSpcReduction="10000"/>
          </a:bodyPr>
          <a:lstStyle/>
          <a:p>
            <a:endParaRPr lang="en-US" sz="2400" dirty="0" smtClean="0"/>
          </a:p>
          <a:p>
            <a:r>
              <a:rPr lang="en-US" sz="2400" dirty="0" smtClean="0"/>
              <a:t>Should I report </a:t>
            </a:r>
            <a:r>
              <a:rPr lang="en-US" sz="2400" u="sng" dirty="0" smtClean="0"/>
              <a:t>every</a:t>
            </a:r>
            <a:r>
              <a:rPr lang="en-US" sz="2400" dirty="0" smtClean="0"/>
              <a:t> person that is developmentally disabled that comes through our doors? </a:t>
            </a:r>
          </a:p>
          <a:p>
            <a:endParaRPr lang="en-US" sz="2400" dirty="0" smtClean="0"/>
          </a:p>
          <a:p>
            <a:pPr lvl="1"/>
            <a:r>
              <a:rPr lang="en-US" sz="2000" i="1" dirty="0" smtClean="0"/>
              <a:t>No.  The determination should be based on a formal structured evaluation or assessment which leads you to believe the individuals has a developmental disability.  </a:t>
            </a:r>
          </a:p>
          <a:p>
            <a:pPr lvl="1"/>
            <a:endParaRPr lang="en-US" sz="2000" i="1" dirty="0" smtClean="0"/>
          </a:p>
          <a:p>
            <a:pPr lvl="1"/>
            <a:r>
              <a:rPr lang="en-US" sz="2000" i="1" dirty="0" smtClean="0"/>
              <a:t>A physician, licensed psychologist, or qualified examiner may provide treatment and not be required to report if the mandated reporter does not make the determination of a developmental and/or intellectual disability.  </a:t>
            </a:r>
          </a:p>
          <a:p>
            <a:pPr lvl="1"/>
            <a:endParaRPr lang="en-US" sz="20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17</a:t>
            </a:fld>
            <a:endParaRPr lang="en-US" dirty="0"/>
          </a:p>
        </p:txBody>
      </p:sp>
    </p:spTree>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FAQ’s…..</a:t>
            </a:r>
            <a:endParaRPr lang="en-US" sz="2800" dirty="0"/>
          </a:p>
        </p:txBody>
      </p:sp>
      <p:sp>
        <p:nvSpPr>
          <p:cNvPr id="3" name="Content Placeholder 2"/>
          <p:cNvSpPr>
            <a:spLocks noGrp="1"/>
          </p:cNvSpPr>
          <p:nvPr>
            <p:ph idx="1"/>
          </p:nvPr>
        </p:nvSpPr>
        <p:spPr/>
        <p:txBody>
          <a:bodyPr>
            <a:normAutofit/>
          </a:bodyPr>
          <a:lstStyle/>
          <a:p>
            <a:endParaRPr lang="en-US" sz="2400" dirty="0" smtClean="0"/>
          </a:p>
          <a:p>
            <a:r>
              <a:rPr lang="en-US" sz="2400" dirty="0" smtClean="0"/>
              <a:t>Is there a mechanism in place that enables a mandated reporter to know whether or not a person has already been reported to the system? </a:t>
            </a:r>
          </a:p>
          <a:p>
            <a:endParaRPr lang="en-US" sz="2400" dirty="0" smtClean="0"/>
          </a:p>
          <a:p>
            <a:pPr lvl="1"/>
            <a:r>
              <a:rPr lang="en-US" sz="2000" i="1" dirty="0" smtClean="0"/>
              <a:t>No.  We understand the statute and rule encourage duplicate reporting.</a:t>
            </a:r>
            <a:endParaRPr lang="en-US" sz="20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18</a:t>
            </a:fld>
            <a:endParaRPr lang="en-US" dirty="0"/>
          </a:p>
        </p:txBody>
      </p:sp>
    </p:spTree>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FAQs…..</a:t>
            </a:r>
            <a:endParaRPr lang="en-US" sz="2800" dirty="0"/>
          </a:p>
        </p:txBody>
      </p:sp>
      <p:sp>
        <p:nvSpPr>
          <p:cNvPr id="3" name="Content Placeholder 2"/>
          <p:cNvSpPr>
            <a:spLocks noGrp="1"/>
          </p:cNvSpPr>
          <p:nvPr>
            <p:ph idx="1"/>
          </p:nvPr>
        </p:nvSpPr>
        <p:spPr/>
        <p:txBody>
          <a:bodyPr>
            <a:normAutofit lnSpcReduction="10000"/>
          </a:bodyPr>
          <a:lstStyle/>
          <a:p>
            <a:endParaRPr lang="en-US" sz="2400" dirty="0" smtClean="0"/>
          </a:p>
          <a:p>
            <a:r>
              <a:rPr lang="en-US" sz="2400" dirty="0" smtClean="0"/>
              <a:t>Which physician, licensed psychologist, or qualified examiner is required to report developmental or intellectual disability? Those making the diagnosis? Those providing primary care?</a:t>
            </a:r>
          </a:p>
          <a:p>
            <a:endParaRPr lang="en-US" sz="2400" dirty="0" smtClean="0"/>
          </a:p>
          <a:p>
            <a:pPr lvl="1"/>
            <a:r>
              <a:rPr lang="en-US" sz="2000" i="1" dirty="0" smtClean="0"/>
              <a:t>Any physician, licensed psychologist or qualified examiner  MAKING THE DETERMINIATION is required to report. </a:t>
            </a:r>
          </a:p>
          <a:p>
            <a:pPr lvl="1"/>
            <a:r>
              <a:rPr lang="en-US" sz="2000" i="1" dirty="0" smtClean="0"/>
              <a:t>A physician, licensed psychologist or qualified examiner may provide treatment and not be required to report if the mandated reporter is not making the determination of the DD/ID. </a:t>
            </a:r>
          </a:p>
          <a:p>
            <a:pPr lvl="1"/>
            <a:r>
              <a:rPr lang="en-US" sz="2000" i="1" dirty="0" smtClean="0"/>
              <a:t>Mandated reporters only report for what they “determine” not for other professionals.  </a:t>
            </a:r>
            <a:endParaRPr lang="en-US" sz="20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19</a:t>
            </a:fld>
            <a:endParaRPr lang="en-US" dirty="0"/>
          </a:p>
        </p:txBody>
      </p:sp>
    </p:spTree>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“THIS INFORMATION IS NOT INTENTED TO PROVIDE LEGAL ADVICE  ON P.A.98-63.” </a:t>
            </a:r>
          </a:p>
        </p:txBody>
      </p:sp>
      <p:sp>
        <p:nvSpPr>
          <p:cNvPr id="3" name="Content Placeholder 2"/>
          <p:cNvSpPr>
            <a:spLocks noGrp="1"/>
          </p:cNvSpPr>
          <p:nvPr>
            <p:ph idx="1"/>
          </p:nvPr>
        </p:nvSpPr>
        <p:spPr/>
        <p:txBody>
          <a:bodyPr>
            <a:normAutofit/>
          </a:bodyPr>
          <a:lstStyle/>
          <a:p>
            <a:endParaRPr lang="en-US" sz="2800" dirty="0" smtClean="0"/>
          </a:p>
          <a:p>
            <a:r>
              <a:rPr lang="en-US" sz="2800" dirty="0" smtClean="0"/>
              <a:t>The </a:t>
            </a:r>
            <a:r>
              <a:rPr lang="en-US" sz="2800" dirty="0"/>
              <a:t>Emergency Rules and the Proposed Rules for Title 59, Part 150 were published in the Illinois Register, Vol.38, Issue 3, pages 1971 and 2413 on January 17th, 2014.  </a:t>
            </a:r>
          </a:p>
          <a:p>
            <a:endParaRPr lang="en-US" sz="2800" dirty="0"/>
          </a:p>
          <a:p>
            <a:r>
              <a:rPr lang="en-US" sz="2800" dirty="0"/>
              <a:t>Please check the Department of Human Services (DHS) FOID web site for updated information relative to P.A. 098-0063. </a:t>
            </a:r>
          </a:p>
        </p:txBody>
      </p:sp>
      <p:sp>
        <p:nvSpPr>
          <p:cNvPr id="4" name="Slide Number Placeholder 3"/>
          <p:cNvSpPr>
            <a:spLocks noGrp="1"/>
          </p:cNvSpPr>
          <p:nvPr>
            <p:ph type="sldNum" sz="quarter" idx="12"/>
          </p:nvPr>
        </p:nvSpPr>
        <p:spPr/>
        <p:txBody>
          <a:bodyPr/>
          <a:lstStyle/>
          <a:p>
            <a:fld id="{33D6E5A2-EC83-451F-A719-9AC1370DD5CF}" type="slidenum">
              <a:rPr lang="en-US" smtClean="0"/>
              <a:pPr/>
              <a:t>2</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90743409"/>
      </p:ext>
    </p:ext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FAQs…..</a:t>
            </a:r>
            <a:endParaRPr lang="en-US" sz="2800" dirty="0"/>
          </a:p>
        </p:txBody>
      </p:sp>
      <p:sp>
        <p:nvSpPr>
          <p:cNvPr id="3" name="Content Placeholder 2"/>
          <p:cNvSpPr>
            <a:spLocks noGrp="1"/>
          </p:cNvSpPr>
          <p:nvPr>
            <p:ph idx="1"/>
          </p:nvPr>
        </p:nvSpPr>
        <p:spPr/>
        <p:txBody>
          <a:bodyPr>
            <a:normAutofit lnSpcReduction="10000"/>
          </a:bodyPr>
          <a:lstStyle/>
          <a:p>
            <a:endParaRPr lang="en-US" sz="2400" dirty="0" smtClean="0"/>
          </a:p>
          <a:p>
            <a:r>
              <a:rPr lang="en-US" sz="2400" dirty="0" smtClean="0"/>
              <a:t>Are physicians, licensed psychologists, or qualified examiners working in schools  required to report all developmentally/intellectually disabled students to DHS.  Also, what timeline is required for reporting? </a:t>
            </a:r>
          </a:p>
          <a:p>
            <a:endParaRPr lang="en-US" sz="2400" dirty="0" smtClean="0"/>
          </a:p>
          <a:p>
            <a:pPr lvl="1"/>
            <a:r>
              <a:rPr lang="en-US" sz="2000" i="1" dirty="0" smtClean="0"/>
              <a:t>Not unless the physician, licensed clinical psychologist, or qualified examiner</a:t>
            </a:r>
            <a:r>
              <a:rPr lang="en-US" sz="2000" i="1" dirty="0" smtClean="0"/>
              <a:t> personally </a:t>
            </a:r>
            <a:r>
              <a:rPr lang="en-US" sz="2000" i="1" dirty="0" smtClean="0"/>
              <a:t>“determined” the student to have a developmental and/or intellectual disability.  Qualified examiners are required to report the </a:t>
            </a:r>
            <a:r>
              <a:rPr lang="en-US" sz="2000" b="1" i="1" u="sng" dirty="0" smtClean="0"/>
              <a:t>determination</a:t>
            </a:r>
            <a:r>
              <a:rPr lang="en-US" sz="2000" i="1" dirty="0" smtClean="0"/>
              <a:t> that a person is developmentally/intellectually disabled within </a:t>
            </a:r>
            <a:r>
              <a:rPr lang="en-US" sz="2000" b="1" i="1" u="sng" dirty="0" smtClean="0"/>
              <a:t>24 hours of determination</a:t>
            </a:r>
            <a:r>
              <a:rPr lang="en-US" sz="2000" i="1" dirty="0" smtClean="0"/>
              <a:t>.  </a:t>
            </a:r>
            <a:endParaRPr lang="en-US" sz="20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20</a:t>
            </a:fld>
            <a:endParaRPr lang="en-US" dirty="0"/>
          </a:p>
        </p:txBody>
      </p:sp>
    </p:spTree>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077200" cy="1412632"/>
          </a:xfrm>
        </p:spPr>
        <p:txBody>
          <a:bodyPr/>
          <a:lstStyle/>
          <a:p>
            <a:pPr algn="ctr"/>
            <a:r>
              <a:rPr lang="en-US" dirty="0" smtClean="0"/>
              <a:t>For More </a:t>
            </a:r>
            <a:r>
              <a:rPr lang="en-US" sz="4000" dirty="0" smtClean="0"/>
              <a:t>Information</a:t>
            </a:r>
            <a:r>
              <a:rPr lang="en-US" dirty="0" smtClean="0"/>
              <a:t> Visit:</a:t>
            </a:r>
            <a:endParaRPr lang="en-US" dirty="0"/>
          </a:p>
        </p:txBody>
      </p:sp>
      <p:sp>
        <p:nvSpPr>
          <p:cNvPr id="3" name="Content Placeholder 2"/>
          <p:cNvSpPr>
            <a:spLocks noGrp="1"/>
          </p:cNvSpPr>
          <p:nvPr>
            <p:ph idx="1"/>
          </p:nvPr>
        </p:nvSpPr>
        <p:spPr>
          <a:xfrm>
            <a:off x="762000" y="1524000"/>
            <a:ext cx="8077200" cy="4369776"/>
          </a:xfrm>
        </p:spPr>
        <p:txBody>
          <a:bodyPr>
            <a:normAutofit/>
          </a:bodyPr>
          <a:lstStyle/>
          <a:p>
            <a:pPr algn="ctr">
              <a:buNone/>
            </a:pPr>
            <a:r>
              <a:rPr lang="en-US" sz="2800" dirty="0" smtClean="0"/>
              <a:t>The Illinois </a:t>
            </a:r>
            <a:r>
              <a:rPr lang="en-US" sz="2800" dirty="0"/>
              <a:t>FOID</a:t>
            </a:r>
            <a:r>
              <a:rPr lang="en-US" sz="2800" dirty="0" smtClean="0"/>
              <a:t> </a:t>
            </a:r>
          </a:p>
          <a:p>
            <a:pPr algn="ctr">
              <a:buNone/>
            </a:pPr>
            <a:r>
              <a:rPr lang="en-US" sz="2800" dirty="0" smtClean="0"/>
              <a:t>Mental </a:t>
            </a:r>
            <a:r>
              <a:rPr lang="en-US" sz="2800" dirty="0"/>
              <a:t>Health Reporting </a:t>
            </a:r>
            <a:r>
              <a:rPr lang="en-US" sz="2800" dirty="0" smtClean="0"/>
              <a:t>System Website</a:t>
            </a:r>
            <a:r>
              <a:rPr lang="en-US" sz="2400" dirty="0" smtClean="0"/>
              <a:t>:</a:t>
            </a:r>
          </a:p>
          <a:p>
            <a:pPr algn="ctr">
              <a:buNone/>
            </a:pPr>
            <a:endParaRPr lang="en-US" sz="1100" dirty="0" smtClean="0"/>
          </a:p>
          <a:p>
            <a:pPr lvl="1" algn="ctr">
              <a:buNone/>
            </a:pPr>
            <a:r>
              <a:rPr lang="en-US" sz="2400" dirty="0">
                <a:hlinkClick r:id="rId2"/>
              </a:rPr>
              <a:t>https://foid.dhs.illinois.gov/foidpublic/foid/</a:t>
            </a:r>
            <a:endParaRPr lang="en-US" sz="2400" dirty="0"/>
          </a:p>
          <a:p>
            <a:pPr algn="ctr">
              <a:buNone/>
            </a:pPr>
            <a:endParaRPr lang="en-US" sz="2400" dirty="0" smtClean="0"/>
          </a:p>
          <a:p>
            <a:pPr algn="ctr">
              <a:buNone/>
            </a:pPr>
            <a:r>
              <a:rPr lang="en-US" sz="2800" dirty="0" smtClean="0"/>
              <a:t>Like Us On Facebook       </a:t>
            </a:r>
          </a:p>
          <a:p>
            <a:pPr algn="ctr">
              <a:buNone/>
            </a:pPr>
            <a:endParaRPr lang="en-US" sz="2800" dirty="0" smtClean="0"/>
          </a:p>
          <a:p>
            <a:pPr algn="ctr">
              <a:buNone/>
            </a:pPr>
            <a:r>
              <a:rPr lang="en-US" sz="2800" dirty="0" smtClean="0"/>
              <a:t>Follow Us on Twitte</a:t>
            </a:r>
            <a:r>
              <a:rPr lang="en-US" sz="2400" dirty="0" smtClean="0"/>
              <a:t>r   </a:t>
            </a:r>
          </a:p>
          <a:p>
            <a:pPr>
              <a:buNone/>
            </a:pPr>
            <a:endParaRPr lang="en-US" sz="1800" dirty="0" smtClean="0"/>
          </a:p>
          <a:p>
            <a:pPr algn="ctr">
              <a:buNone/>
            </a:pPr>
            <a:r>
              <a:rPr lang="en-US" sz="1800" dirty="0" smtClean="0"/>
              <a:t>For Questions or Comments, Please e-mail us at:  </a:t>
            </a:r>
            <a:r>
              <a:rPr lang="en-US" sz="1800" dirty="0" smtClean="0">
                <a:hlinkClick r:id="rId3"/>
              </a:rPr>
              <a:t>Dhs.foid@illinois.gov</a:t>
            </a:r>
            <a:r>
              <a:rPr lang="en-US" sz="1800" dirty="0" smtClean="0"/>
              <a:t> </a:t>
            </a:r>
            <a:endParaRPr lang="en-US" sz="18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21</a:t>
            </a:fld>
            <a:endParaRPr lang="en-US" dirty="0"/>
          </a:p>
        </p:txBody>
      </p:sp>
      <p:pic>
        <p:nvPicPr>
          <p:cNvPr id="6" name="Picture 5" descr="facebook_icon (1) copy.jpg">
            <a:hlinkClick r:id="rId4"/>
          </p:cNvPr>
          <p:cNvPicPr>
            <a:picLocks noChangeAspect="1"/>
          </p:cNvPicPr>
          <p:nvPr/>
        </p:nvPicPr>
        <p:blipFill>
          <a:blip r:embed="rId5"/>
          <a:stretch>
            <a:fillRect/>
          </a:stretch>
        </p:blipFill>
        <p:spPr>
          <a:xfrm>
            <a:off x="6400800" y="3429000"/>
            <a:ext cx="694944" cy="694944"/>
          </a:xfrm>
          <a:prstGeom prst="rect">
            <a:avLst/>
          </a:prstGeom>
        </p:spPr>
      </p:pic>
      <p:pic>
        <p:nvPicPr>
          <p:cNvPr id="10" name="Picture 9" descr="Twitter icon.jpg">
            <a:hlinkClick r:id="rId6"/>
          </p:cNvPr>
          <p:cNvPicPr>
            <a:picLocks noChangeAspect="1"/>
          </p:cNvPicPr>
          <p:nvPr/>
        </p:nvPicPr>
        <p:blipFill>
          <a:blip r:embed="rId7"/>
          <a:stretch>
            <a:fillRect/>
          </a:stretch>
        </p:blipFill>
        <p:spPr>
          <a:xfrm>
            <a:off x="6400800" y="4495800"/>
            <a:ext cx="731520" cy="73152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9991224"/>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077200" cy="1524000"/>
          </a:xfrm>
        </p:spPr>
        <p:txBody>
          <a:bodyPr>
            <a:normAutofit fontScale="90000"/>
          </a:bodyPr>
          <a:lstStyle/>
          <a:p>
            <a:r>
              <a:rPr lang="en-US" sz="2800" dirty="0"/>
              <a:t>The Firearm Concealed and Carry Act (PA 98-63) identifies mandated reporters as </a:t>
            </a:r>
            <a:r>
              <a:rPr lang="en-US" sz="2800" dirty="0" smtClean="0"/>
              <a:t>physicians, </a:t>
            </a:r>
            <a:r>
              <a:rPr lang="en-US" sz="2800" dirty="0"/>
              <a:t>clinical </a:t>
            </a:r>
            <a:r>
              <a:rPr lang="en-US" sz="2800" dirty="0" smtClean="0"/>
              <a:t>psychologists, </a:t>
            </a:r>
            <a:r>
              <a:rPr lang="en-US" sz="2800" dirty="0"/>
              <a:t>and qualified examiners. </a:t>
            </a:r>
            <a:r>
              <a:rPr lang="en-US" sz="2800" dirty="0" smtClean="0"/>
              <a:t>This training module is intended for:</a:t>
            </a:r>
            <a:r>
              <a:rPr lang="en-US" sz="2800" dirty="0"/>
              <a:t/>
            </a:r>
            <a:br>
              <a:rPr lang="en-US" sz="2800" dirty="0"/>
            </a:br>
            <a:endParaRPr lang="en-US" sz="2800" dirty="0"/>
          </a:p>
        </p:txBody>
      </p:sp>
      <p:sp>
        <p:nvSpPr>
          <p:cNvPr id="3" name="Content Placeholder 2"/>
          <p:cNvSpPr>
            <a:spLocks noGrp="1"/>
          </p:cNvSpPr>
          <p:nvPr>
            <p:ph idx="1"/>
          </p:nvPr>
        </p:nvSpPr>
        <p:spPr>
          <a:xfrm>
            <a:off x="762000" y="1676399"/>
            <a:ext cx="8077200" cy="4217377"/>
          </a:xfrm>
        </p:spPr>
        <p:txBody>
          <a:bodyPr>
            <a:normAutofit/>
          </a:bodyPr>
          <a:lstStyle/>
          <a:p>
            <a:endParaRPr lang="en-US" sz="2400" dirty="0" smtClean="0"/>
          </a:p>
          <a:p>
            <a:r>
              <a:rPr lang="en-US" sz="2400" dirty="0" smtClean="0"/>
              <a:t>Physicians are mandated reporters – any physician licensed </a:t>
            </a:r>
            <a:r>
              <a:rPr lang="en-US" sz="2400" dirty="0"/>
              <a:t>under the Medical Practice Act of 1987</a:t>
            </a:r>
          </a:p>
          <a:p>
            <a:endParaRPr lang="en-US" sz="2400" dirty="0"/>
          </a:p>
          <a:p>
            <a:r>
              <a:rPr lang="en-US" sz="2400" dirty="0" smtClean="0"/>
              <a:t>Licensed Clinical Psychologists are mandated reporters  </a:t>
            </a:r>
            <a:r>
              <a:rPr lang="en-US" sz="2400" dirty="0"/>
              <a:t>– </a:t>
            </a:r>
            <a:r>
              <a:rPr lang="en-US" sz="2400" dirty="0" smtClean="0"/>
              <a:t>psychologists licensed </a:t>
            </a:r>
            <a:r>
              <a:rPr lang="en-US" sz="2400" dirty="0"/>
              <a:t>under the Clinical Psychologist Licensing Act</a:t>
            </a:r>
          </a:p>
          <a:p>
            <a:endParaRPr lang="en-US" sz="2400" dirty="0"/>
          </a:p>
          <a:p>
            <a:r>
              <a:rPr lang="en-US" sz="2400" dirty="0"/>
              <a:t>Qualified </a:t>
            </a:r>
            <a:r>
              <a:rPr lang="en-US" sz="2400" dirty="0" smtClean="0"/>
              <a:t>Examiners </a:t>
            </a:r>
            <a:r>
              <a:rPr lang="en-US" sz="2400" dirty="0"/>
              <a:t>– as defined in the Mental Health and Developmental Disabilities </a:t>
            </a:r>
            <a:r>
              <a:rPr lang="en-US" sz="2400" dirty="0" smtClean="0"/>
              <a:t>Code are mandated reporters</a:t>
            </a:r>
            <a:endParaRPr lang="en-US" sz="2400" dirty="0"/>
          </a:p>
          <a:p>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fld id="{33D6E5A2-EC83-451F-A719-9AC1370DD5CF}" type="slidenum">
              <a:rPr lang="en-US" smtClean="0"/>
              <a:pPr/>
              <a:t>3</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07430531"/>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Definitions for Qualified Examiners</a:t>
            </a:r>
            <a:br>
              <a:rPr lang="en-US" sz="2800" dirty="0" smtClean="0"/>
            </a:br>
            <a:r>
              <a:rPr lang="en-US" sz="2800" dirty="0" smtClean="0"/>
              <a:t>- </a:t>
            </a:r>
            <a:r>
              <a:rPr lang="en-US" sz="2000" dirty="0" smtClean="0"/>
              <a:t>As defined in the Mental Health and Developmentally Disabled Code</a:t>
            </a:r>
            <a:endParaRPr lang="en-US" sz="2000" dirty="0"/>
          </a:p>
        </p:txBody>
      </p:sp>
      <p:sp>
        <p:nvSpPr>
          <p:cNvPr id="3" name="Content Placeholder 2"/>
          <p:cNvSpPr>
            <a:spLocks noGrp="1"/>
          </p:cNvSpPr>
          <p:nvPr>
            <p:ph idx="1"/>
          </p:nvPr>
        </p:nvSpPr>
        <p:spPr/>
        <p:txBody>
          <a:bodyPr>
            <a:normAutofit fontScale="85000" lnSpcReduction="20000"/>
          </a:bodyPr>
          <a:lstStyle/>
          <a:p>
            <a:r>
              <a:rPr lang="en-US" sz="2400" b="1" dirty="0" smtClean="0"/>
              <a:t>Clinical Psychologist</a:t>
            </a:r>
          </a:p>
          <a:p>
            <a:pPr lvl="1"/>
            <a:r>
              <a:rPr lang="en-US" sz="2000" i="1" dirty="0" smtClean="0"/>
              <a:t>A psychologist registered with the Illinois Department of Professional Regulation who meets the following qualifications: (a) has a doctoral degree from a regionally accredited university, college, or professional school, and has two years of supervised experience in health services of which at least one year is postdoctoral and one year is in an organized health service program; or (b) has a graduate degree in psychology from a regionally accredited university or college, and has not less than six years of experience as a psychologist with at least two years of supervised experience in health services. [from 405 ILCS 5/1-103]</a:t>
            </a:r>
          </a:p>
          <a:p>
            <a:r>
              <a:rPr lang="en-US" sz="2400" b="1" dirty="0" smtClean="0"/>
              <a:t>Clinical Social Worker</a:t>
            </a:r>
          </a:p>
          <a:p>
            <a:pPr lvl="1"/>
            <a:r>
              <a:rPr lang="en-US" sz="2000" i="1" dirty="0" smtClean="0"/>
              <a:t>A person who is (1) has a master's or doctoral degree in social work from an accredited graduate school of social work and (2) has at least 3 years of supervised postmaster's clinical social work practice which shall include the provision of mental health services for the evaluation, treatment and prevention of mental and emotional disorders. [from 405 ILCS 5/1-122.1]  A social worker shall be a licensed clinical social worker under the Clinical Social Work and Social Work Practice Act. [from 405 ILCS 5/1-122]</a:t>
            </a:r>
            <a:endParaRPr lang="en-US" sz="2000" dirty="0" smtClean="0"/>
          </a:p>
          <a:p>
            <a:pPr lvl="1"/>
            <a:endParaRPr lang="en-US" sz="2000" dirty="0" smtClean="0"/>
          </a:p>
        </p:txBody>
      </p:sp>
      <p:sp>
        <p:nvSpPr>
          <p:cNvPr id="4" name="Slide Number Placeholder 3"/>
          <p:cNvSpPr>
            <a:spLocks noGrp="1"/>
          </p:cNvSpPr>
          <p:nvPr>
            <p:ph type="sldNum" sz="quarter" idx="12"/>
          </p:nvPr>
        </p:nvSpPr>
        <p:spPr/>
        <p:txBody>
          <a:bodyPr/>
          <a:lstStyle/>
          <a:p>
            <a:fld id="{33D6E5A2-EC83-451F-A719-9AC1370DD5CF}" type="slidenum">
              <a:rPr lang="en-US" smtClean="0"/>
              <a:pPr/>
              <a:t>4</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26474828"/>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568568"/>
          </a:xfrm>
        </p:spPr>
        <p:txBody>
          <a:bodyPr>
            <a:normAutofit/>
          </a:bodyPr>
          <a:lstStyle/>
          <a:p>
            <a:r>
              <a:rPr lang="en-US" sz="2800" dirty="0" smtClean="0"/>
              <a:t>Definitions for Qualified Examiners continued…</a:t>
            </a:r>
            <a:endParaRPr lang="en-US" sz="2800" dirty="0"/>
          </a:p>
        </p:txBody>
      </p:sp>
      <p:sp>
        <p:nvSpPr>
          <p:cNvPr id="3" name="Content Placeholder 2"/>
          <p:cNvSpPr>
            <a:spLocks noGrp="1"/>
          </p:cNvSpPr>
          <p:nvPr>
            <p:ph idx="1"/>
          </p:nvPr>
        </p:nvSpPr>
        <p:spPr>
          <a:xfrm>
            <a:off x="762000" y="1371600"/>
            <a:ext cx="8077200" cy="4953000"/>
          </a:xfrm>
        </p:spPr>
        <p:txBody>
          <a:bodyPr>
            <a:normAutofit fontScale="92500" lnSpcReduction="10000"/>
          </a:bodyPr>
          <a:lstStyle/>
          <a:p>
            <a:r>
              <a:rPr lang="en-US" sz="2000" b="1" dirty="0" smtClean="0"/>
              <a:t>Clinical Professional Counselor</a:t>
            </a:r>
            <a:endParaRPr lang="en-US" sz="2000" dirty="0" smtClean="0"/>
          </a:p>
          <a:p>
            <a:pPr lvl="1"/>
            <a:r>
              <a:rPr lang="en-US" sz="1600" i="1" dirty="0" smtClean="0"/>
              <a:t>A licensed clinical professional counselor with a master's or doctoral degree in counseling or psychology or a similar master's or doctorate program from a regionally accredited institution who has at least 3 years of supervised postmaster's clinical professional counseling experience that includes the provision of mental health services for the evaluation, treatment, and prevention of mental and emotional disorders. [from 405 ILCS 5/1-122]</a:t>
            </a:r>
          </a:p>
          <a:p>
            <a:r>
              <a:rPr lang="en-US" sz="2000" b="1" dirty="0"/>
              <a:t>Registered Nurse</a:t>
            </a:r>
          </a:p>
          <a:p>
            <a:pPr lvl="1"/>
            <a:r>
              <a:rPr lang="en-US" sz="1600" dirty="0"/>
              <a:t>A registered nurse with a master's degree in psychiatric nursing who has 3 years of clinical training and experience in the evaluation and treatment of mental illness which has been acquired subsequent to any training and experience which constituted a part of the degree program. [from 405 ILCS 5/1-122]</a:t>
            </a:r>
          </a:p>
          <a:p>
            <a:r>
              <a:rPr lang="en-US" sz="2000" b="1" dirty="0"/>
              <a:t>Marriage and Family Therapis</a:t>
            </a:r>
            <a:r>
              <a:rPr lang="en-US" sz="2000" dirty="0"/>
              <a:t>t</a:t>
            </a:r>
          </a:p>
          <a:p>
            <a:pPr lvl="1"/>
            <a:r>
              <a:rPr lang="en-US" sz="1600" dirty="0"/>
              <a:t>A licensed marriage and family therapist with a master's or doctoral degree in marriage and family therapy from a regionally accredited educational institution or a similar master's program or from a program accredited by either the Commission on Accreditation for Marriage and Family Therapy or the Commission on Accreditation for Counseling Related Educational Programs, who has at least 3 years of supervised post-master's experience as a marriage and family therapist that includes the provision of mental health services for the evaluation, treatment, and prevention of mental and emotional disorders. [405 ILCS 5/1-122]</a:t>
            </a:r>
          </a:p>
          <a:p>
            <a:endParaRPr lang="en-US" sz="2000" dirty="0"/>
          </a:p>
          <a:p>
            <a:endParaRPr lang="en-US" sz="2000" dirty="0" smtClean="0"/>
          </a:p>
          <a:p>
            <a:endParaRPr lang="en-US" sz="2000" dirty="0" smtClean="0"/>
          </a:p>
          <a:p>
            <a:pPr lvl="1"/>
            <a:endParaRPr lang="en-US" sz="1600" dirty="0" smtClean="0"/>
          </a:p>
        </p:txBody>
      </p:sp>
      <p:sp>
        <p:nvSpPr>
          <p:cNvPr id="4" name="Slide Number Placeholder 3"/>
          <p:cNvSpPr>
            <a:spLocks noGrp="1"/>
          </p:cNvSpPr>
          <p:nvPr>
            <p:ph type="sldNum" sz="quarter" idx="12"/>
          </p:nvPr>
        </p:nvSpPr>
        <p:spPr/>
        <p:txBody>
          <a:bodyPr/>
          <a:lstStyle/>
          <a:p>
            <a:fld id="{33D6E5A2-EC83-451F-A719-9AC1370DD5CF}" type="slidenum">
              <a:rPr lang="en-US" smtClean="0"/>
              <a:pPr/>
              <a:t>5</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58959405"/>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101968"/>
          </a:xfrm>
        </p:spPr>
        <p:txBody>
          <a:bodyPr>
            <a:normAutofit fontScale="90000"/>
          </a:bodyPr>
          <a:lstStyle/>
          <a:p>
            <a:r>
              <a:rPr lang="en-US" sz="2700" dirty="0" smtClean="0"/>
              <a:t>Physicians, licensed psychologists, and qualified examiners are required to report three events regardless of where they practice:</a:t>
            </a:r>
            <a:endParaRPr lang="en-US" sz="2700" dirty="0"/>
          </a:p>
        </p:txBody>
      </p:sp>
      <p:sp>
        <p:nvSpPr>
          <p:cNvPr id="3" name="Content Placeholder 2"/>
          <p:cNvSpPr>
            <a:spLocks noGrp="1"/>
          </p:cNvSpPr>
          <p:nvPr>
            <p:ph idx="1"/>
          </p:nvPr>
        </p:nvSpPr>
        <p:spPr>
          <a:xfrm>
            <a:off x="762000" y="1676400"/>
            <a:ext cx="8077200" cy="4217376"/>
          </a:xfrm>
        </p:spPr>
        <p:txBody>
          <a:bodyPr>
            <a:normAutofit/>
          </a:bodyPr>
          <a:lstStyle/>
          <a:p>
            <a:r>
              <a:rPr lang="en-US" sz="2400" dirty="0" smtClean="0"/>
              <a:t>The Determination that a person is:</a:t>
            </a:r>
          </a:p>
          <a:p>
            <a:pPr lvl="1"/>
            <a:r>
              <a:rPr lang="en-US" sz="2000" dirty="0" smtClean="0"/>
              <a:t>Clear and Present Danger</a:t>
            </a:r>
          </a:p>
          <a:p>
            <a:pPr lvl="1"/>
            <a:r>
              <a:rPr lang="en-US" sz="2000" dirty="0" smtClean="0"/>
              <a:t>Developmentally Disabled</a:t>
            </a:r>
          </a:p>
          <a:p>
            <a:pPr lvl="1"/>
            <a:r>
              <a:rPr lang="en-US" sz="2000" dirty="0" smtClean="0"/>
              <a:t>Intellectually Disabled</a:t>
            </a:r>
          </a:p>
          <a:p>
            <a:pPr lvl="2"/>
            <a:endParaRPr lang="en-US" sz="1600" dirty="0" smtClean="0"/>
          </a:p>
          <a:p>
            <a:pPr lvl="2"/>
            <a:r>
              <a:rPr lang="en-US" sz="1600" dirty="0" smtClean="0"/>
              <a:t>*All terms as defined in the Firearm Owners Identification Card Act…</a:t>
            </a:r>
          </a:p>
          <a:p>
            <a:endParaRPr lang="en-US" sz="1600" dirty="0"/>
          </a:p>
          <a:p>
            <a:r>
              <a:rPr lang="en-US" sz="2400" dirty="0" smtClean="0"/>
              <a:t>Making a “determination” is not based on simply an  observation or anecdotal information.  “Determining”  indicates the mandated reporter has completed a structured evaluation or assessment that supports the diagnosis. </a:t>
            </a:r>
            <a:endParaRPr lang="en-US" sz="1600" dirty="0" smtClean="0"/>
          </a:p>
        </p:txBody>
      </p:sp>
      <p:sp>
        <p:nvSpPr>
          <p:cNvPr id="4" name="Slide Number Placeholder 3"/>
          <p:cNvSpPr>
            <a:spLocks noGrp="1"/>
          </p:cNvSpPr>
          <p:nvPr>
            <p:ph type="sldNum" sz="quarter" idx="12"/>
          </p:nvPr>
        </p:nvSpPr>
        <p:spPr/>
        <p:txBody>
          <a:bodyPr/>
          <a:lstStyle/>
          <a:p>
            <a:fld id="{33D6E5A2-EC83-451F-A719-9AC1370DD5CF}" type="slidenum">
              <a:rPr lang="en-US" smtClean="0"/>
              <a:pPr/>
              <a:t>6</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3229935"/>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Definition of “Clear and present danger” </a:t>
            </a:r>
            <a:endParaRPr lang="en-US" sz="2800" dirty="0"/>
          </a:p>
        </p:txBody>
      </p:sp>
      <p:sp>
        <p:nvSpPr>
          <p:cNvPr id="3" name="Content Placeholder 2"/>
          <p:cNvSpPr>
            <a:spLocks noGrp="1"/>
          </p:cNvSpPr>
          <p:nvPr>
            <p:ph idx="1"/>
          </p:nvPr>
        </p:nvSpPr>
        <p:spPr>
          <a:xfrm>
            <a:off x="762000" y="1524000"/>
            <a:ext cx="8077200" cy="4724399"/>
          </a:xfrm>
        </p:spPr>
        <p:txBody>
          <a:bodyPr>
            <a:normAutofit/>
          </a:bodyPr>
          <a:lstStyle/>
          <a:p>
            <a:r>
              <a:rPr lang="en-US" sz="2400" dirty="0" smtClean="0"/>
              <a:t>“Clear and present danger” means a person who:</a:t>
            </a:r>
          </a:p>
          <a:p>
            <a:pPr lvl="1"/>
            <a:r>
              <a:rPr lang="en-US" sz="2000" dirty="0" smtClean="0"/>
              <a:t>Communicates a serious threat of physical violence against a reasonably identifiable victim or poses a clear and imminent risk of serious physical injury to himself, herself, or another person as determined by a physician, clinical psychologist, or qualified examiner; and / or </a:t>
            </a:r>
          </a:p>
          <a:p>
            <a:pPr marL="457200" lvl="1" indent="0">
              <a:buNone/>
            </a:pPr>
            <a:endParaRPr lang="en-US" sz="2000" dirty="0" smtClean="0"/>
          </a:p>
          <a:p>
            <a:pPr lvl="1"/>
            <a:r>
              <a:rPr lang="en-US" sz="2000" dirty="0" smtClean="0"/>
              <a:t>Demonstrates threatening physical or verbal behavior, such as violent, suicidal, or assaultive threats, actions, or other behavior, as determined by a physician, clinical psychologist, qualified examiner, school administrator, or law enforcement official. (FOID Act, 430 ILCS 65/1.1)</a:t>
            </a:r>
            <a:endParaRPr lang="en-US" sz="20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7</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328845"/>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Definition of “Developmentally Disabled”</a:t>
            </a:r>
            <a:endParaRPr lang="en-US" sz="2800" dirty="0"/>
          </a:p>
        </p:txBody>
      </p:sp>
      <p:sp>
        <p:nvSpPr>
          <p:cNvPr id="3" name="Content Placeholder 2"/>
          <p:cNvSpPr>
            <a:spLocks noGrp="1"/>
          </p:cNvSpPr>
          <p:nvPr>
            <p:ph idx="1"/>
          </p:nvPr>
        </p:nvSpPr>
        <p:spPr>
          <a:xfrm>
            <a:off x="762000" y="1596413"/>
            <a:ext cx="8077200" cy="4728187"/>
          </a:xfrm>
        </p:spPr>
        <p:txBody>
          <a:bodyPr>
            <a:normAutofit/>
          </a:bodyPr>
          <a:lstStyle/>
          <a:p>
            <a:r>
              <a:rPr lang="en-US" sz="2200" dirty="0" smtClean="0"/>
              <a:t>“Developmentally disabled” means a disability which is attributable to any other condition which results in impairment similar to that caused by an intellectual disability and which requires services similar to those required by intellectually disabled persons.  The disability must originate before the age of 18 years, be expected to continue indefinitely, and constitute a substantial handicap. (FOID Act Sec. 1.1)</a:t>
            </a:r>
          </a:p>
          <a:p>
            <a:pPr marL="0" indent="0">
              <a:buNone/>
            </a:pPr>
            <a:endParaRPr lang="en-US" sz="2200" dirty="0" smtClean="0"/>
          </a:p>
          <a:p>
            <a:r>
              <a:rPr lang="en-US" sz="2200" dirty="0"/>
              <a:t>“Intellectually Disabled” means significantly sub average general intellectual functioning which exists concurrently with impairment in adaptive behavior and which originates before the age of 18 years. (FOID Act Sec. 1.1)</a:t>
            </a:r>
          </a:p>
          <a:p>
            <a:endParaRPr lang="en-US" sz="28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8</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3905253"/>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Timeliness of the report? </a:t>
            </a:r>
            <a:endParaRPr lang="en-US" sz="2800" dirty="0"/>
          </a:p>
        </p:txBody>
      </p:sp>
      <p:sp>
        <p:nvSpPr>
          <p:cNvPr id="3" name="Content Placeholder 2"/>
          <p:cNvSpPr>
            <a:spLocks noGrp="1"/>
          </p:cNvSpPr>
          <p:nvPr>
            <p:ph idx="1"/>
          </p:nvPr>
        </p:nvSpPr>
        <p:spPr>
          <a:xfrm>
            <a:off x="762000" y="1524000"/>
            <a:ext cx="8077200" cy="4724399"/>
          </a:xfrm>
        </p:spPr>
        <p:txBody>
          <a:bodyPr>
            <a:normAutofit/>
          </a:bodyPr>
          <a:lstStyle/>
          <a:p>
            <a:r>
              <a:rPr lang="en-US" sz="2400" dirty="0" smtClean="0"/>
              <a:t>If a physician, licensed psychologist, or qualified examiner determines a person to be any or all of the following, the mandated reporter should report the information (event) to the Illinois FOID Mental Health Reporting System </a:t>
            </a:r>
            <a:r>
              <a:rPr lang="en-US" sz="2400" b="1" dirty="0" smtClean="0"/>
              <a:t>within 24 hours of making the determination</a:t>
            </a:r>
            <a:r>
              <a:rPr lang="en-US" sz="2400" dirty="0"/>
              <a:t> </a:t>
            </a:r>
            <a:r>
              <a:rPr lang="en-US" sz="2400" dirty="0" smtClean="0"/>
              <a:t>regardless of where they practice: </a:t>
            </a:r>
          </a:p>
          <a:p>
            <a:pPr marL="0" indent="0">
              <a:buNone/>
            </a:pPr>
            <a:endParaRPr lang="en-US" sz="2400" dirty="0" smtClean="0"/>
          </a:p>
          <a:p>
            <a:pPr lvl="1"/>
            <a:r>
              <a:rPr lang="en-US" sz="2000" dirty="0" smtClean="0"/>
              <a:t>Clear and Present Danger</a:t>
            </a:r>
          </a:p>
          <a:p>
            <a:pPr lvl="1"/>
            <a:r>
              <a:rPr lang="en-US" sz="2000" dirty="0" smtClean="0"/>
              <a:t>Developmentally Disabled</a:t>
            </a:r>
          </a:p>
          <a:p>
            <a:pPr lvl="1"/>
            <a:r>
              <a:rPr lang="en-US" sz="2000" dirty="0" smtClean="0"/>
              <a:t>Intellectually Disabled</a:t>
            </a:r>
          </a:p>
          <a:p>
            <a:pPr lvl="1"/>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9</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4796516"/>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ECTIONID" val="yI2DOt6RzRcU51QxdhNewL"/>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HAGzTPKJNXuuOK4v20iPS7"/>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2DD2CEDFADB4EBF763E6C5EB287A8" ma:contentTypeVersion="3" ma:contentTypeDescription="Create a new document." ma:contentTypeScope="" ma:versionID="bdfd72b938d3579834e4a3f04bc93014">
  <xsd:schema xmlns:xsd="http://www.w3.org/2001/XMLSchema" xmlns:p="http://schemas.microsoft.com/office/2006/metadata/properties" targetNamespace="http://schemas.microsoft.com/office/2006/metadata/properties" ma:root="true" ma:fieldsID="2331a802120a8c762be06381669ca07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06CC1B0-0133-44E0-88C1-A0A7DA6995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F5A6493-566A-4D9A-9189-A7A59872DCA6}">
  <ds:schemaRefs>
    <ds:schemaRef ds:uri="http://schemas.microsoft.com/sharepoint/v3/contenttype/forms"/>
  </ds:schemaRefs>
</ds:datastoreItem>
</file>

<file path=customXml/itemProps3.xml><?xml version="1.0" encoding="utf-8"?>
<ds:datastoreItem xmlns:ds="http://schemas.openxmlformats.org/officeDocument/2006/customXml" ds:itemID="{8B4E09BD-411D-46B4-AE6F-25CBF674033D}">
  <ds:schemaRefs>
    <ds:schemaRef ds:uri="http://purl.org/dc/elements/1.1/"/>
    <ds:schemaRef ds:uri="http://schemas.microsoft.com/office/2006/documentManagement/types"/>
    <ds:schemaRef ds:uri="http://purl.org/dc/terms/"/>
    <ds:schemaRef ds:uri="http://purl.org/dc/dcmitype/"/>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2435</Words>
  <Application>Microsoft Macintosh PowerPoint</Application>
  <PresentationFormat>On-screen Show (4:3)</PresentationFormat>
  <Paragraphs>172</Paragraphs>
  <Slides>21</Slides>
  <Notes>3</Notes>
  <HiddenSlides>0</HiddenSlides>
  <MMClips>0</MMClips>
  <ScaleCrop>false</ScaleCrop>
  <HeadingPairs>
    <vt:vector size="4" baseType="variant">
      <vt:variant>
        <vt:lpstr>Design Template</vt:lpstr>
      </vt:variant>
      <vt:variant>
        <vt:i4>2</vt:i4>
      </vt:variant>
      <vt:variant>
        <vt:lpstr>Slide Titles</vt:lpstr>
      </vt:variant>
      <vt:variant>
        <vt:i4>21</vt:i4>
      </vt:variant>
    </vt:vector>
  </HeadingPairs>
  <TitlesOfParts>
    <vt:vector size="23" baseType="lpstr">
      <vt:lpstr>Training</vt:lpstr>
      <vt:lpstr>1_Training</vt:lpstr>
      <vt:lpstr> Firearm Owner Identification (FOID) Program Reporting Requirements      Physicians, Licensed Clinical Psychologists, and Qualified Examiners Training Module</vt:lpstr>
      <vt:lpstr>“THIS INFORMATION IS NOT INTENTED TO PROVIDE LEGAL ADVICE  ON P.A.98-63.” </vt:lpstr>
      <vt:lpstr>The Firearm Concealed and Carry Act (PA 98-63) identifies mandated reporters as physicians, clinical psychologists, and qualified examiners. This training module is intended for: </vt:lpstr>
      <vt:lpstr>Definitions for Qualified Examiners - As defined in the Mental Health and Developmentally Disabled Code</vt:lpstr>
      <vt:lpstr>Definitions for Qualified Examiners continued…</vt:lpstr>
      <vt:lpstr>Physicians, licensed psychologists, and qualified examiners are required to report three events regardless of where they practice:</vt:lpstr>
      <vt:lpstr>Definition of “Clear and present danger” </vt:lpstr>
      <vt:lpstr>Definition of “Developmentally Disabled”</vt:lpstr>
      <vt:lpstr>Timeliness of the report? </vt:lpstr>
      <vt:lpstr>DHS Reporting System requires the mandated reporter to provide identifying information to enable DHS to verify their credentials.  </vt:lpstr>
      <vt:lpstr>DHS Reporting System collects certain information about the person or patient being reported</vt:lpstr>
      <vt:lpstr>Liability</vt:lpstr>
      <vt:lpstr>  Special Scenario……#1  Alcohol and Substance Abuse Treatment Programs </vt:lpstr>
      <vt:lpstr>Special Scenario #2….Community based facilities specializing in services to individuals with Developmental Disabilities </vt:lpstr>
      <vt:lpstr> Special Scenario…..#3 An individual is seen in an emergency room of a hospital:  </vt:lpstr>
      <vt:lpstr>Frequently Asked Questions</vt:lpstr>
      <vt:lpstr>More FAQs……</vt:lpstr>
      <vt:lpstr>More FAQ’s…..</vt:lpstr>
      <vt:lpstr>More FAQs…..</vt:lpstr>
      <vt:lpstr>More FAQs…..</vt:lpstr>
      <vt:lpstr>For More Information Visit: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2014-05-05T17:33:31Z</dcterms:created>
  <dcterms:modified xsi:type="dcterms:W3CDTF">2014-05-05T18:05:12Z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0x0101000AE2DD2CEDFADB4EBF763E6C5EB287A8</vt:lpwstr>
  </property>
</Properties>
</file>